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18"/>
  </p:notesMasterIdLst>
  <p:handoutMasterIdLst>
    <p:handoutMasterId r:id="rId19"/>
  </p:handoutMasterIdLst>
  <p:sldIdLst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</p:sldIdLst>
  <p:sldSz cx="9144000" cy="6858000" type="screen4x3"/>
  <p:notesSz cx="9144000" cy="6858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0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xmlns="" id="{2BBCDA9E-E167-4EF4-A1A8-54B81F7BF4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xmlns="" id="{F124E809-C0D7-48A0-9E8A-5416B01033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xmlns="" id="{611B835B-26DF-475E-9C9C-FDCDA072A7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xmlns="" id="{AAAF27D6-2344-4912-8A0D-D71D7E81D5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fld id="{9072F673-D7D9-439E-8E75-4960E7458BC2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753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532C2370-93AB-437D-B23E-9B2B0941F6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693FA7D6-8DEB-4DF3-B21C-B7DAA1CBD7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xmlns="" id="{9C44E010-E988-4863-A970-22E19A4594A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xmlns="" id="{DD93F5EC-7E49-43BC-84C4-514C2AC1D7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xmlns="" id="{7973E400-9805-4D01-873A-0E5F852E2F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xmlns="" id="{CE5C9885-12E1-4CB2-A164-5AF6B4A30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fld id="{583390D8-D32E-4A1D-98AE-33716D82CA16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83245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panose="020B0600070205080204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panose="020B0600070205080204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panose="020B0600070205080204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AB0791C-BD13-4435-AC16-8906EDEC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FA94B6B-6F41-4DBB-B0B8-2733AD06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225AA03-A0CB-4388-8666-FE3DFE19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24E0850E-47F1-4B9F-8DB7-AD4C85E7CB05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  <p:pic>
        <p:nvPicPr>
          <p:cNvPr id="7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20" y="-14496"/>
            <a:ext cx="9174520" cy="688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74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2DC71FF-E7C2-4135-92DC-24540584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D5B5163-A3EA-40F0-B791-106C9DA2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3620BA7-82D6-4494-B513-DB309DE4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F7AFC04-748D-4A31-A871-3B943F89C0DC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BAA5C30-20D1-4E17-B337-1F77177F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08AE7EE-556D-4E62-ACD0-EBE8AE72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F4A1D11-E4C1-44DD-BBF4-93AF0311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69B9F4-A1DC-41A8-A6B5-7A1836F33E9C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3BA8BC9-AAFC-4743-8F66-4FC902AD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43089F9-5752-45EF-B538-EE395911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52ABC739-233A-4F73-9F5F-9B55DD3F4620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279BF38-8D55-4CFC-AFC0-C05C32CB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F3F3A22-3FA2-4885-84AE-10BCF6B2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1FC7328-8346-437C-B75D-799FAE0E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60607F5-F69F-41E6-B257-E01A2B482DBE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8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0869F766-6421-4EF9-A04E-D4E7279A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C17842CC-803E-4C87-9046-16962EF5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32B71F38-280C-48FC-B5E3-FF815965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24DC3D25-8064-4A88-B5C1-B9B0ECD33EA6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6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xmlns="" id="{93C4E338-3E65-4705-942B-16D908B1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916FC848-43C4-4219-8A3B-316D139C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B4341C56-BCC0-4C62-A8B2-9ED424AC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C9D877C4-DD91-4AE5-A211-81125D48CFFC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xmlns="" id="{BFECAD2B-F5F1-4FA5-9777-E794E6A9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xmlns="" id="{7CFD0B25-9BF9-4C2D-AEAD-CFE18C03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xmlns="" id="{5A900533-9BAB-4C58-98CA-6B3F3C5D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F5F3F81A-D26E-4D95-AC36-79BA5C1EBB97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xmlns="" id="{2F596A58-65EC-4D2E-B73D-08ECD3D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xmlns="" id="{2CF819B5-5A3D-44A3-B702-AAD41570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xmlns="" id="{3D7B63FC-210A-4721-BA64-BB0E2B6A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C4B155B-3A98-4D2D-919E-D9D5DD086DCE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5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D0AAA60C-94DB-49F8-A920-E3A0412A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EF13DABD-2E53-471D-AB0E-CC839310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7216F06F-FF8B-463E-9808-0B3A3F8C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117AB443-558A-4129-8585-96D9427BCDC9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CD418250-0632-46D2-90D1-32E1DB3D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6CE96083-A784-4E33-B60A-280680D5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0FA4E578-D05B-4028-BF4D-E810A739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362A6AD-2A8D-4537-B452-D17F88F7142C}" type="slidenum">
              <a:rPr lang="nl-NL" altLang="en-US">
                <a:solidFill>
                  <a:prstClr val="black"/>
                </a:solidFill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xmlns="" id="{4BE67E67-9BF7-48F7-B900-0F7929CAE1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xmlns="" id="{E483283A-9F83-4878-9D43-91E42FB7F8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067175" y="6495177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59D2E7F9-BA1C-4FA5-B30A-4EA9E84416A4}" type="slidenum">
              <a:rPr lang="nl-NL" sz="1000">
                <a:solidFill>
                  <a:prstClr val="white"/>
                </a:solidFill>
              </a:rPr>
              <a:pPr algn="ctr" eaLnBrk="0" hangingPunct="0">
                <a:spcBef>
                  <a:spcPct val="50000"/>
                </a:spcBef>
                <a:defRPr/>
              </a:pPr>
              <a:t>‹nr.›</a:t>
            </a:fld>
            <a:r>
              <a:rPr lang="nl-NL" sz="1000" dirty="0">
                <a:solidFill>
                  <a:prstClr val="white"/>
                </a:solidFill>
              </a:rPr>
              <a:t> van </a:t>
            </a:r>
            <a:r>
              <a:rPr lang="nl-NL" sz="1000" dirty="0" smtClean="0">
                <a:solidFill>
                  <a:prstClr val="white"/>
                </a:solidFill>
              </a:rPr>
              <a:t>13</a:t>
            </a:r>
            <a:endParaRPr lang="nl-NL" sz="10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2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94ED88B7-1541-45DA-8084-831718B26C8B}"/>
              </a:ext>
            </a:extLst>
          </p:cNvPr>
          <p:cNvSpPr>
            <a:spLocks noGrp="1" noRot="1"/>
          </p:cNvSpPr>
          <p:nvPr>
            <p:ph type="ctrTitle"/>
          </p:nvPr>
        </p:nvSpPr>
        <p:spPr>
          <a:xfrm>
            <a:off x="1043608" y="2708920"/>
            <a:ext cx="7345362" cy="1008062"/>
          </a:xfrm>
        </p:spPr>
        <p:txBody>
          <a:bodyPr/>
          <a:lstStyle/>
          <a:p>
            <a:pPr>
              <a:defRPr/>
            </a:pPr>
            <a:r>
              <a:rPr lang="nl-NL" b="1" dirty="0" smtClean="0">
                <a:latin typeface="Arial" charset="0"/>
              </a:rPr>
              <a:t/>
            </a:r>
            <a:br>
              <a:rPr lang="nl-NL" b="1" dirty="0" smtClean="0">
                <a:latin typeface="Arial" charset="0"/>
              </a:rPr>
            </a:br>
            <a:r>
              <a:rPr lang="en-US" b="1" dirty="0"/>
              <a:t>Intercultural classes, parents and </a:t>
            </a:r>
            <a:r>
              <a:rPr lang="en-US" b="1" dirty="0" err="1"/>
              <a:t>neighbourhoods</a:t>
            </a:r>
            <a:endParaRPr lang="nl-NL" b="1" kern="0" dirty="0"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10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800" b="1" dirty="0" smtClean="0">
                <a:ea typeface="MS PGothic" panose="020B0600070205080204" pitchFamily="34" charset="-128"/>
              </a:rPr>
              <a:t>parenting </a:t>
            </a:r>
            <a:r>
              <a:rPr lang="en-US" altLang="en-US" sz="2800" b="1" dirty="0">
                <a:ea typeface="MS PGothic" panose="020B0600070205080204" pitchFamily="34" charset="-128"/>
              </a:rPr>
              <a:t>styles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responsiveness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demandingness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indulgent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indifferent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authoritarian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democratic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251520" y="229393"/>
            <a:ext cx="878497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S</a:t>
            </a: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tudent</a:t>
            </a: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, parents and teacher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68" y="1447388"/>
            <a:ext cx="5486832" cy="349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4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involved and instructive parents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involved and listening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uninvolved but instructive parents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uninvolved but listening parents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uninvolved and not listening parents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Parental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involvement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5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street </a:t>
            </a:r>
            <a:r>
              <a:rPr lang="en-US" altLang="en-US" sz="2400" b="1" dirty="0">
                <a:ea typeface="MS PGothic" panose="020B0600070205080204" pitchFamily="34" charset="-128"/>
              </a:rPr>
              <a:t>culture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civic </a:t>
            </a:r>
            <a:r>
              <a:rPr lang="en-US" altLang="en-US" sz="2400" b="1" dirty="0">
                <a:ea typeface="MS PGothic" panose="020B0600070205080204" pitchFamily="34" charset="-128"/>
              </a:rPr>
              <a:t>education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The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neighbourhood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5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416824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language development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designing education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l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eadership </a:t>
            </a:r>
            <a:r>
              <a:rPr lang="en-US" altLang="en-US" sz="2400" b="1" dirty="0">
                <a:ea typeface="MS PGothic" panose="020B0600070205080204" pitchFamily="34" charset="-128"/>
              </a:rPr>
              <a:t>in an intercultural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classroom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interest </a:t>
            </a:r>
            <a:r>
              <a:rPr lang="en-US" altLang="en-US" sz="2400" dirty="0">
                <a:ea typeface="MS PGothic" panose="020B0600070205080204" pitchFamily="34" charset="-128"/>
              </a:rPr>
              <a:t>in your </a:t>
            </a:r>
            <a:r>
              <a:rPr lang="en-US" altLang="en-US" sz="2400" dirty="0" smtClean="0">
                <a:ea typeface="MS PGothic" panose="020B0600070205080204" pitchFamily="34" charset="-128"/>
              </a:rPr>
              <a:t>students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err="1" smtClean="0">
                <a:ea typeface="MS PGothic" panose="020B0600070205080204" pitchFamily="34" charset="-128"/>
              </a:rPr>
              <a:t>recognising</a:t>
            </a:r>
            <a:r>
              <a:rPr lang="en-US" altLang="en-US" sz="2400" dirty="0" smtClean="0">
                <a:ea typeface="MS PGothic" panose="020B0600070205080204" pitchFamily="34" charset="-128"/>
              </a:rPr>
              <a:t> patterns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the </a:t>
            </a:r>
            <a:r>
              <a:rPr lang="en-US" altLang="en-US" sz="2400" b="1" dirty="0" err="1">
                <a:ea typeface="MS PGothic" panose="020B0600070205080204" pitchFamily="34" charset="-128"/>
              </a:rPr>
              <a:t>neighbourhood</a:t>
            </a:r>
            <a:r>
              <a:rPr lang="en-US" altLang="en-US" sz="2400" b="1" dirty="0">
                <a:ea typeface="MS PGothic" panose="020B0600070205080204" pitchFamily="34" charset="-128"/>
              </a:rPr>
              <a:t> school as an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intermediary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‘</a:t>
            </a:r>
            <a:r>
              <a:rPr lang="en-US" altLang="en-US" sz="2400" dirty="0" err="1" smtClean="0">
                <a:ea typeface="MS PGothic" panose="020B0600070205080204" pitchFamily="34" charset="-128"/>
              </a:rPr>
              <a:t>Vreedzame</a:t>
            </a:r>
            <a:r>
              <a:rPr lang="en-US" altLang="en-US" sz="2400" dirty="0" smtClean="0">
                <a:ea typeface="MS PGothic" panose="020B0600070205080204" pitchFamily="34" charset="-128"/>
              </a:rPr>
              <a:t> </a:t>
            </a:r>
            <a:r>
              <a:rPr lang="en-US" altLang="en-US" sz="2400" dirty="0">
                <a:ea typeface="MS PGothic" panose="020B0600070205080204" pitchFamily="34" charset="-128"/>
              </a:rPr>
              <a:t>School’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Opportunities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in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education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03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cultural differences in education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risks of image-building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intercultural communication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relationship student, teacher and parents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opportunities in education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Overview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presentation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6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culture: </a:t>
            </a:r>
            <a:r>
              <a:rPr lang="en-US" altLang="en-US" sz="2400" dirty="0" smtClean="0">
                <a:ea typeface="MS PGothic" panose="020B0600070205080204" pitchFamily="34" charset="-128"/>
              </a:rPr>
              <a:t>notions</a:t>
            </a:r>
            <a:r>
              <a:rPr lang="en-US" altLang="en-US" sz="2400" dirty="0">
                <a:ea typeface="MS PGothic" panose="020B0600070205080204" pitchFamily="34" charset="-128"/>
              </a:rPr>
              <a:t>, representations, </a:t>
            </a:r>
            <a:r>
              <a:rPr lang="en-US" altLang="en-US" sz="2400" dirty="0" smtClean="0">
                <a:ea typeface="MS PGothic" panose="020B0600070205080204" pitchFamily="34" charset="-128"/>
              </a:rPr>
              <a:t>symbols, knowledge</a:t>
            </a:r>
            <a:r>
              <a:rPr lang="en-US" altLang="en-US" sz="2400" dirty="0">
                <a:ea typeface="MS PGothic" panose="020B0600070205080204" pitchFamily="34" charset="-128"/>
              </a:rPr>
              <a:t>, </a:t>
            </a:r>
            <a:r>
              <a:rPr lang="en-US" altLang="en-US" sz="2400" dirty="0" smtClean="0">
                <a:ea typeface="MS PGothic" panose="020B0600070205080204" pitchFamily="34" charset="-128"/>
              </a:rPr>
              <a:t>values</a:t>
            </a:r>
            <a:r>
              <a:rPr lang="en-US" altLang="en-US" sz="2400" dirty="0">
                <a:ea typeface="MS PGothic" panose="020B0600070205080204" pitchFamily="34" charset="-128"/>
              </a:rPr>
              <a:t>, norms, habits </a:t>
            </a:r>
            <a:r>
              <a:rPr lang="en-US" altLang="en-US" sz="2400" dirty="0" smtClean="0">
                <a:ea typeface="MS PGothic" panose="020B0600070205080204" pitchFamily="34" charset="-128"/>
              </a:rPr>
              <a:t>and traditions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migration streams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integration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Different cultures in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education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30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parents’ level of education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division </a:t>
            </a:r>
            <a:r>
              <a:rPr lang="en-US" altLang="en-US" sz="2400" b="1" dirty="0">
                <a:ea typeface="MS PGothic" panose="020B0600070205080204" pitchFamily="34" charset="-128"/>
              </a:rPr>
              <a:t>in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society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effects </a:t>
            </a:r>
            <a:r>
              <a:rPr lang="en-US" altLang="en-US" sz="2400" b="1" dirty="0">
                <a:ea typeface="MS PGothic" panose="020B0600070205080204" pitchFamily="34" charset="-128"/>
              </a:rPr>
              <a:t>on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schools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Socio-economic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problems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69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Origin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and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school type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760"/>
            <a:ext cx="7776864" cy="45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9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labels</a:t>
            </a:r>
            <a:r>
              <a:rPr lang="en-US" altLang="en-US" sz="2400" b="1" dirty="0">
                <a:ea typeface="MS PGothic" panose="020B0600070205080204" pitchFamily="34" charset="-128"/>
              </a:rPr>
              <a:t>, categories, stereotypes and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prejudices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err="1" smtClean="0">
                <a:ea typeface="MS PGothic" panose="020B0600070205080204" pitchFamily="34" charset="-128"/>
              </a:rPr>
              <a:t>pygmalion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 </a:t>
            </a:r>
            <a:r>
              <a:rPr lang="en-US" altLang="en-US" sz="2400" b="1" dirty="0">
                <a:ea typeface="MS PGothic" panose="020B0600070205080204" pitchFamily="34" charset="-128"/>
              </a:rPr>
              <a:t>effect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Risks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of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image-building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0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Mental </a:t>
            </a:r>
            <a:r>
              <a:rPr lang="en-US" altLang="en-US" sz="2400" b="1" dirty="0">
                <a:ea typeface="MS PGothic" panose="020B0600070205080204" pitchFamily="34" charset="-128"/>
              </a:rPr>
              <a:t>programming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power distance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individualism </a:t>
            </a:r>
            <a:r>
              <a:rPr lang="en-US" altLang="en-US" sz="2400" dirty="0" smtClean="0">
                <a:ea typeface="MS PGothic" panose="020B0600070205080204" pitchFamily="34" charset="-128"/>
              </a:rPr>
              <a:t>versus </a:t>
            </a:r>
            <a:r>
              <a:rPr lang="en-US" altLang="en-US" sz="2400" dirty="0">
                <a:ea typeface="MS PGothic" panose="020B0600070205080204" pitchFamily="34" charset="-128"/>
              </a:rPr>
              <a:t>collectivism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masculine </a:t>
            </a:r>
            <a:r>
              <a:rPr lang="en-US" altLang="en-US" sz="2400" dirty="0" smtClean="0">
                <a:ea typeface="MS PGothic" panose="020B0600070205080204" pitchFamily="34" charset="-128"/>
              </a:rPr>
              <a:t>versus </a:t>
            </a:r>
            <a:r>
              <a:rPr lang="en-US" altLang="en-US" sz="2400" dirty="0">
                <a:ea typeface="MS PGothic" panose="020B0600070205080204" pitchFamily="34" charset="-128"/>
              </a:rPr>
              <a:t>feminine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uncertainty avoidance	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long-term versus short-term orientation</a:t>
            </a:r>
            <a:endParaRPr lang="en-US" altLang="en-US" sz="20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Intercultural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communication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8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000" b="1" dirty="0">
                <a:ea typeface="MS PGothic" panose="020B0600070205080204" pitchFamily="34" charset="-128"/>
              </a:rPr>
              <a:t>Pinto (1994): three-step plan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dirty="0">
                <a:ea typeface="MS PGothic" panose="020B0600070205080204" pitchFamily="34" charset="-128"/>
              </a:rPr>
              <a:t>becoming aware of your own </a:t>
            </a:r>
            <a:r>
              <a:rPr lang="en-US" altLang="en-US" sz="2000" dirty="0" smtClean="0">
                <a:ea typeface="MS PGothic" panose="020B0600070205080204" pitchFamily="34" charset="-128"/>
              </a:rPr>
              <a:t>values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dirty="0" smtClean="0">
                <a:ea typeface="MS PGothic" panose="020B0600070205080204" pitchFamily="34" charset="-128"/>
              </a:rPr>
              <a:t>figuring </a:t>
            </a:r>
            <a:r>
              <a:rPr lang="en-US" altLang="en-US" sz="2000" dirty="0">
                <a:ea typeface="MS PGothic" panose="020B0600070205080204" pitchFamily="34" charset="-128"/>
              </a:rPr>
              <a:t>out the norms and values of the other person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dirty="0">
                <a:ea typeface="MS PGothic" panose="020B0600070205080204" pitchFamily="34" charset="-128"/>
              </a:rPr>
              <a:t>dealing with differences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000" b="1" dirty="0">
                <a:ea typeface="MS PGothic" panose="020B0600070205080204" pitchFamily="34" charset="-128"/>
              </a:rPr>
              <a:t>TOPOI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b="1" dirty="0" smtClean="0">
                <a:ea typeface="MS PGothic" panose="020B0600070205080204" pitchFamily="34" charset="-128"/>
              </a:rPr>
              <a:t>T</a:t>
            </a:r>
            <a:r>
              <a:rPr lang="en-US" altLang="en-US" sz="2000" dirty="0" smtClean="0">
                <a:ea typeface="MS PGothic" panose="020B0600070205080204" pitchFamily="34" charset="-128"/>
              </a:rPr>
              <a:t>ongue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000" b="1" dirty="0" smtClean="0">
                <a:ea typeface="MS PGothic" panose="020B0600070205080204" pitchFamily="34" charset="-128"/>
              </a:rPr>
              <a:t>O</a:t>
            </a:r>
            <a:r>
              <a:rPr lang="en-US" altLang="en-US" sz="2000" dirty="0" smtClean="0">
                <a:ea typeface="MS PGothic" panose="020B0600070205080204" pitchFamily="34" charset="-128"/>
              </a:rPr>
              <a:t>rder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000" b="1" dirty="0" smtClean="0">
                <a:ea typeface="MS PGothic" panose="020B0600070205080204" pitchFamily="34" charset="-128"/>
              </a:rPr>
              <a:t>P</a:t>
            </a:r>
            <a:r>
              <a:rPr lang="en-US" altLang="en-US" sz="2000" dirty="0" smtClean="0">
                <a:ea typeface="MS PGothic" panose="020B0600070205080204" pitchFamily="34" charset="-128"/>
              </a:rPr>
              <a:t>eople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000" b="1" dirty="0" err="1" smtClean="0">
                <a:ea typeface="MS PGothic" panose="020B0600070205080204" pitchFamily="34" charset="-128"/>
              </a:rPr>
              <a:t>O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rganisation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000" b="1" dirty="0" smtClean="0">
                <a:ea typeface="MS PGothic" panose="020B0600070205080204" pitchFamily="34" charset="-128"/>
              </a:rPr>
              <a:t>I</a:t>
            </a:r>
            <a:r>
              <a:rPr lang="en-US" altLang="en-US" sz="2000" dirty="0" smtClean="0">
                <a:ea typeface="MS PGothic" panose="020B0600070205080204" pitchFamily="34" charset="-128"/>
              </a:rPr>
              <a:t>ntentions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Communication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models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0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511473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800" b="1" dirty="0">
                <a:ea typeface="MS PGothic" panose="020B0600070205080204" pitchFamily="34" charset="-128"/>
              </a:rPr>
              <a:t>pedagogical triangle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b="1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251520" y="229393"/>
            <a:ext cx="878497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S</a:t>
            </a:r>
            <a:r>
              <a:rPr lang="en-US" sz="3200" b="1" dirty="0" smtClean="0">
                <a:solidFill>
                  <a:prstClr val="white"/>
                </a:solidFill>
                <a:latin typeface="Arial"/>
                <a:cs typeface="Arial"/>
              </a:rPr>
              <a:t>tudent</a:t>
            </a: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, parents and teacher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7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2FE87F86B79B41B6E1FF3EFFC2344C" ma:contentTypeVersion="0" ma:contentTypeDescription="Create a new document." ma:contentTypeScope="" ma:versionID="da03395d478ea6927a5010d384534c0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3324ED-C273-4564-9045-BF0D4902C6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B32476-00F2-4082-AF83-4DD55E851A21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DC3B0C-9922-4847-A4CE-89339B377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2950</TotalTime>
  <Words>198</Words>
  <Application>Microsoft Office PowerPoint</Application>
  <PresentationFormat>Diavoorstelling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1_Kantoorthema</vt:lpstr>
      <vt:lpstr> Intercultural classes, parents and neighbourhoods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Uitgeverij Coutinho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H10 Intercultureel</dc:title>
  <dc:creator>Geerts en van Kralingen</dc:creator>
  <cp:lastModifiedBy>Roelien de Wolf</cp:lastModifiedBy>
  <cp:revision>143</cp:revision>
  <cp:lastPrinted>2010-12-23T15:27:59Z</cp:lastPrinted>
  <dcterms:created xsi:type="dcterms:W3CDTF">2010-12-22T20:05:08Z</dcterms:created>
  <dcterms:modified xsi:type="dcterms:W3CDTF">2018-10-29T13:00:20Z</dcterms:modified>
</cp:coreProperties>
</file>