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AB0791C-BD13-4435-AC16-8906EDEC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FA94B6B-6F41-4DBB-B0B8-2733AD06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225AA03-A0CB-4388-8666-FE3DFE19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24E0850E-47F1-4B9F-8DB7-AD4C85E7CB05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20" y="-14496"/>
            <a:ext cx="9174520" cy="688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3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2DC71FF-E7C2-4135-92DC-24540584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D5B5163-A3EA-40F0-B791-106C9DA2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3620BA7-82D6-4494-B513-DB309DE4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F7AFC04-748D-4A31-A871-3B943F89C0DC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2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BAA5C30-20D1-4E17-B337-1F77177F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08AE7EE-556D-4E62-ACD0-EBE8AE72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F4A1D11-E4C1-44DD-BBF4-93AF0311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169B9F4-A1DC-41A8-A6B5-7A1836F33E9C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3BA8BC9-AAFC-4743-8F66-4FC902AD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43089F9-5752-45EF-B538-EE395911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52ABC739-233A-4F73-9F5F-9B55DD3F4620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6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279BF38-8D55-4CFC-AFC0-C05C32CB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F3F3A22-3FA2-4885-84AE-10BCF6B2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1FC7328-8346-437C-B75D-799FAE0E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60607F5-F69F-41E6-B257-E01A2B482DBE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1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0869F766-6421-4EF9-A04E-D4E7279A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C17842CC-803E-4C87-9046-16962EF5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32B71F38-280C-48FC-B5E3-FF815965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24DC3D25-8064-4A88-B5C1-B9B0ECD33EA6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6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xmlns="" id="{93C4E338-3E65-4705-942B-16D908B1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916FC848-43C4-4219-8A3B-316D139C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B4341C56-BCC0-4C62-A8B2-9ED424AC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C9D877C4-DD91-4AE5-A211-81125D48CFFC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4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xmlns="" id="{BFECAD2B-F5F1-4FA5-9777-E794E6A9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xmlns="" id="{7CFD0B25-9BF9-4C2D-AEAD-CFE18C03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xmlns="" id="{5A900533-9BAB-4C58-98CA-6B3F3C5D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F5F3F81A-D26E-4D95-AC36-79BA5C1EBB97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xmlns="" id="{2F596A58-65EC-4D2E-B73D-08ECD3D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xmlns="" id="{2CF819B5-5A3D-44A3-B702-AAD41570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xmlns="" id="{3D7B63FC-210A-4721-BA64-BB0E2B6A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C4B155B-3A98-4D2D-919E-D9D5DD086DCE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9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D0AAA60C-94DB-49F8-A920-E3A0412A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EF13DABD-2E53-471D-AB0E-CC839310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7216F06F-FF8B-463E-9808-0B3A3F8C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117AB443-558A-4129-8585-96D9427BCDC9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CD418250-0632-46D2-90D1-32E1DB3D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6CE96083-A784-4E33-B60A-280680D5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endParaRPr lang="nl-N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0FA4E578-D05B-4028-BF4D-E810A739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8362A6AD-2A8D-4537-B452-D17F88F7142C}" type="slidenum">
              <a:rPr lang="nl-NL" altLang="en-US">
                <a:solidFill>
                  <a:prstClr val="black"/>
                </a:solidFill>
                <a:latin typeface="Arial" panose="020B0604020202020204" pitchFamily="34" charset="0"/>
              </a:rPr>
              <a:pPr eaLnBrk="0" hangingPunct="0">
                <a:defRPr/>
              </a:pPr>
              <a:t>‹nr.›</a:t>
            </a:fld>
            <a:endParaRPr lang="nl-NL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4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xmlns="" id="{4BE67E67-9BF7-48F7-B900-0F7929CAE1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xmlns="" id="{E483283A-9F83-4878-9D43-91E42FB7F8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067175" y="6495177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59D2E7F9-BA1C-4FA5-B30A-4EA9E84416A4}" type="slidenum">
              <a:rPr lang="nl-NL" sz="1000">
                <a:solidFill>
                  <a:prstClr val="white"/>
                </a:solidFill>
                <a:latin typeface="Arial" panose="020B0604020202020204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‹nr.›</a:t>
            </a:fld>
            <a:r>
              <a:rPr lang="nl-NL" sz="1000" dirty="0">
                <a:solidFill>
                  <a:prstClr val="white"/>
                </a:solidFill>
                <a:latin typeface="Arial" panose="020B0604020202020204" pitchFamily="34" charset="0"/>
              </a:rPr>
              <a:t> van </a:t>
            </a:r>
            <a:r>
              <a:rPr lang="nl-NL" sz="1000" dirty="0" smtClean="0">
                <a:solidFill>
                  <a:prstClr val="white"/>
                </a:solidFill>
                <a:latin typeface="Arial" panose="020B0604020202020204" pitchFamily="34" charset="0"/>
              </a:rPr>
              <a:t>8</a:t>
            </a:r>
            <a:endParaRPr lang="nl-NL" sz="1000" dirty="0" smtClean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2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94ED88B7-1541-45DA-8084-831718B26C8B}"/>
              </a:ext>
            </a:extLst>
          </p:cNvPr>
          <p:cNvSpPr>
            <a:spLocks noGrp="1" noRot="1"/>
          </p:cNvSpPr>
          <p:nvPr>
            <p:ph type="ctrTitle"/>
          </p:nvPr>
        </p:nvSpPr>
        <p:spPr>
          <a:xfrm>
            <a:off x="1043608" y="2708920"/>
            <a:ext cx="7345362" cy="1008062"/>
          </a:xfrm>
        </p:spPr>
        <p:txBody>
          <a:bodyPr/>
          <a:lstStyle/>
          <a:p>
            <a:r>
              <a:rPr lang="nl-NL" b="1" dirty="0" smtClean="0">
                <a:latin typeface="Arial" charset="0"/>
              </a:rPr>
              <a:t/>
            </a:r>
            <a:br>
              <a:rPr lang="nl-NL" b="1" dirty="0" smtClean="0">
                <a:latin typeface="Arial" charset="0"/>
              </a:rPr>
            </a:br>
            <a:r>
              <a:rPr lang="nl-NL" b="1" dirty="0"/>
              <a:t>Senior </a:t>
            </a:r>
            <a:r>
              <a:rPr lang="nl-NL" b="1" dirty="0" err="1"/>
              <a:t>secondary</a:t>
            </a:r>
            <a:r>
              <a:rPr lang="nl-NL" b="1" dirty="0"/>
              <a:t> </a:t>
            </a:r>
            <a:r>
              <a:rPr lang="nl-NL" b="1" dirty="0" err="1"/>
              <a:t>vocational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 err="1"/>
              <a:t>education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training (MBO)</a:t>
            </a:r>
            <a:endParaRPr lang="nl-NL" b="1" kern="0" dirty="0"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</a:t>
            </a:r>
            <a:r>
              <a:rPr lang="en-US" b="1" dirty="0" smtClean="0">
                <a:solidFill>
                  <a:schemeClr val="tx1"/>
                </a:solidFill>
              </a:rPr>
              <a:t>13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the target group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guidance in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lessons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Work placement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coherence in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MBO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Overview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presentation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4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>
                <a:ea typeface="MS PGothic" panose="020B0600070205080204" pitchFamily="34" charset="-128"/>
              </a:rPr>
              <a:t>Some of the groups you will come across in MBO are: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BBL </a:t>
            </a:r>
            <a:r>
              <a:rPr lang="en-US" altLang="en-US" sz="2400" dirty="0">
                <a:ea typeface="MS PGothic" panose="020B0600070205080204" pitchFamily="34" charset="-128"/>
              </a:rPr>
              <a:t>(work-based pathway</a:t>
            </a:r>
            <a:r>
              <a:rPr lang="en-US" altLang="en-US" sz="2400" dirty="0" smtClean="0">
                <a:ea typeface="MS PGothic" panose="020B0600070205080204" pitchFamily="34" charset="-128"/>
              </a:rPr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BOL (</a:t>
            </a:r>
            <a:r>
              <a:rPr lang="en-US" altLang="en-US" sz="2400" dirty="0">
                <a:ea typeface="MS PGothic" panose="020B0600070205080204" pitchFamily="34" charset="-128"/>
              </a:rPr>
              <a:t>school-based)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levels 1, 2, 3 and 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older </a:t>
            </a:r>
            <a:r>
              <a:rPr lang="en-US" altLang="en-US" sz="2400" dirty="0">
                <a:ea typeface="MS PGothic" panose="020B0600070205080204" pitchFamily="34" charset="-128"/>
              </a:rPr>
              <a:t>students participating in adult education who take an MBO </a:t>
            </a:r>
            <a:r>
              <a:rPr lang="en-US" altLang="en-US" sz="2400" dirty="0" smtClean="0">
                <a:ea typeface="MS PGothic" panose="020B0600070205080204" pitchFamily="34" charset="-128"/>
              </a:rPr>
              <a:t>course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to retrain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older </a:t>
            </a:r>
            <a:r>
              <a:rPr lang="en-US" altLang="en-US" sz="2400" dirty="0">
                <a:ea typeface="MS PGothic" panose="020B0600070205080204" pitchFamily="34" charset="-128"/>
              </a:rPr>
              <a:t>students attending continuing education while still at work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Target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group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1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tailored guidance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level </a:t>
            </a:r>
            <a:r>
              <a:rPr lang="en-US" altLang="en-US" sz="2400" dirty="0">
                <a:ea typeface="MS PGothic" panose="020B0600070205080204" pitchFamily="34" charset="-128"/>
              </a:rPr>
              <a:t>of independence</a:t>
            </a:r>
          </a:p>
          <a:p>
            <a:pPr lvl="1" indent="-342900"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responsiveness of the coach</a:t>
            </a:r>
          </a:p>
          <a:p>
            <a:pPr lvl="1" indent="-342900"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quality of classrooms</a:t>
            </a:r>
          </a:p>
          <a:p>
            <a:pPr lvl="1" indent="-342900"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quality of </a:t>
            </a:r>
            <a:r>
              <a:rPr lang="en-US" altLang="en-US" sz="2400" dirty="0" smtClean="0">
                <a:ea typeface="MS PGothic" panose="020B0600070205080204" pitchFamily="34" charset="-128"/>
              </a:rPr>
              <a:t>assignments</a:t>
            </a:r>
            <a:endParaRPr lang="en-US" altLang="en-US" sz="24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Guidance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in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lessons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70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BOL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(school-based vocational training</a:t>
            </a:r>
            <a:r>
              <a:rPr lang="en-US" altLang="en-US" sz="2400" b="1" dirty="0">
                <a:ea typeface="MS PGothic" panose="020B0600070205080204" pitchFamily="34" charset="-128"/>
              </a:rPr>
              <a:t>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>
                <a:ea typeface="MS PGothic" panose="020B0600070205080204" pitchFamily="34" charset="-128"/>
              </a:rPr>
              <a:t>students join internship workplaces as apprentice </a:t>
            </a:r>
            <a:r>
              <a:rPr lang="en-US" altLang="en-US" sz="2000" dirty="0" smtClean="0">
                <a:ea typeface="MS PGothic" panose="020B0600070205080204" pitchFamily="34" charset="-128"/>
              </a:rPr>
              <a:t>staff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 smtClean="0">
                <a:ea typeface="MS PGothic" panose="020B0600070205080204" pitchFamily="34" charset="-128"/>
              </a:rPr>
              <a:t>spending 20 </a:t>
            </a:r>
            <a:r>
              <a:rPr lang="en-US" altLang="en-US" sz="2000" dirty="0">
                <a:ea typeface="MS PGothic" panose="020B0600070205080204" pitchFamily="34" charset="-128"/>
              </a:rPr>
              <a:t>to 60 </a:t>
            </a:r>
            <a:r>
              <a:rPr lang="en-US" altLang="en-US" sz="2000" dirty="0" smtClean="0">
                <a:ea typeface="MS PGothic" panose="020B0600070205080204" pitchFamily="34" charset="-128"/>
              </a:rPr>
              <a:t>% </a:t>
            </a:r>
            <a:r>
              <a:rPr lang="en-US" altLang="en-US" sz="2000" dirty="0">
                <a:ea typeface="MS PGothic" panose="020B0600070205080204" pitchFamily="34" charset="-128"/>
              </a:rPr>
              <a:t>of their course time at different work </a:t>
            </a:r>
            <a:r>
              <a:rPr lang="en-US" altLang="en-US" sz="2000" dirty="0" smtClean="0">
                <a:ea typeface="MS PGothic" panose="020B0600070205080204" pitchFamily="34" charset="-128"/>
              </a:rPr>
              <a:t>placements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>
                <a:ea typeface="MS PGothic" panose="020B0600070205080204" pitchFamily="34" charset="-128"/>
              </a:rPr>
              <a:t>t</a:t>
            </a:r>
            <a:r>
              <a:rPr lang="en-US" altLang="en-US" sz="2000" dirty="0" smtClean="0">
                <a:ea typeface="MS PGothic" panose="020B0600070205080204" pitchFamily="34" charset="-128"/>
              </a:rPr>
              <a:t>he </a:t>
            </a:r>
            <a:r>
              <a:rPr lang="en-US" altLang="en-US" sz="2000" dirty="0">
                <a:ea typeface="MS PGothic" panose="020B0600070205080204" pitchFamily="34" charset="-128"/>
              </a:rPr>
              <a:t>remaining time is spent </a:t>
            </a:r>
            <a:r>
              <a:rPr lang="en-US" altLang="en-US" sz="2000" dirty="0" smtClean="0">
                <a:ea typeface="MS PGothic" panose="020B0600070205080204" pitchFamily="34" charset="-128"/>
              </a:rPr>
              <a:t>at school </a:t>
            </a:r>
            <a:r>
              <a:rPr lang="en-US" altLang="en-US" sz="2000" dirty="0">
                <a:ea typeface="MS PGothic" panose="020B0600070205080204" pitchFamily="34" charset="-128"/>
              </a:rPr>
              <a:t>taking theory </a:t>
            </a:r>
            <a:r>
              <a:rPr lang="en-US" altLang="en-US" sz="2000" dirty="0" smtClean="0">
                <a:ea typeface="MS PGothic" panose="020B0600070205080204" pitchFamily="34" charset="-128"/>
              </a:rPr>
              <a:t>lessons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BBL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(work-based vocational training</a:t>
            </a:r>
            <a:r>
              <a:rPr lang="en-US" altLang="en-US" sz="2400" b="1" dirty="0">
                <a:ea typeface="MS PGothic" panose="020B0600070205080204" pitchFamily="34" charset="-128"/>
              </a:rPr>
              <a:t>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>
                <a:ea typeface="MS PGothic" panose="020B0600070205080204" pitchFamily="34" charset="-128"/>
              </a:rPr>
              <a:t>students </a:t>
            </a:r>
            <a:r>
              <a:rPr lang="en-US" altLang="en-US" sz="2000" dirty="0" smtClean="0">
                <a:ea typeface="MS PGothic" panose="020B0600070205080204" pitchFamily="34" charset="-128"/>
              </a:rPr>
              <a:t>are employed </a:t>
            </a:r>
            <a:r>
              <a:rPr lang="en-US" altLang="en-US" sz="2000" dirty="0">
                <a:ea typeface="MS PGothic" panose="020B0600070205080204" pitchFamily="34" charset="-128"/>
              </a:rPr>
              <a:t>by a company and spend 60 </a:t>
            </a:r>
            <a:r>
              <a:rPr lang="en-US" altLang="en-US" sz="2000" dirty="0" smtClean="0">
                <a:ea typeface="MS PGothic" panose="020B0600070205080204" pitchFamily="34" charset="-128"/>
              </a:rPr>
              <a:t>% or </a:t>
            </a:r>
            <a:r>
              <a:rPr lang="en-US" altLang="en-US" sz="2000" dirty="0">
                <a:ea typeface="MS PGothic" panose="020B0600070205080204" pitchFamily="34" charset="-128"/>
              </a:rPr>
              <a:t>more of their course time </a:t>
            </a:r>
            <a:r>
              <a:rPr lang="en-US" altLang="en-US" sz="2000" dirty="0" smtClean="0">
                <a:ea typeface="MS PGothic" panose="020B0600070205080204" pitchFamily="34" charset="-128"/>
              </a:rPr>
              <a:t>at work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>
                <a:ea typeface="MS PGothic" panose="020B0600070205080204" pitchFamily="34" charset="-128"/>
              </a:rPr>
              <a:t>attend school one day a week for theory lessons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Work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placement</a:t>
            </a:r>
          </a:p>
        </p:txBody>
      </p:sp>
    </p:spTree>
    <p:extLst>
      <p:ext uri="{BB962C8B-B14F-4D97-AF65-F5344CB8AC3E}">
        <p14:creationId xmlns:p14="http://schemas.microsoft.com/office/powerpoint/2010/main" val="35658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theoretical and practical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preparation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try-out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placement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methodical: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WIOA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w</a:t>
            </a:r>
            <a:r>
              <a:rPr lang="en-US" altLang="en-US" sz="2400" dirty="0">
                <a:ea typeface="MS PGothic" panose="020B0600070205080204" pitchFamily="34" charset="-128"/>
              </a:rPr>
              <a:t>ish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</a:t>
            </a:r>
            <a:r>
              <a:rPr lang="en-US" altLang="en-US" sz="2400" dirty="0">
                <a:ea typeface="MS PGothic" panose="020B0600070205080204" pitchFamily="34" charset="-128"/>
              </a:rPr>
              <a:t>magining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o</a:t>
            </a:r>
            <a:r>
              <a:rPr lang="en-US" altLang="en-US" sz="2400" dirty="0">
                <a:ea typeface="MS PGothic" panose="020B0600070205080204" pitchFamily="34" charset="-128"/>
              </a:rPr>
              <a:t>bstacles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MS PGothic" panose="020B0600070205080204" pitchFamily="34" charset="-128"/>
              </a:rPr>
              <a:t>ction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Coherence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in MBO</a:t>
            </a:r>
          </a:p>
        </p:txBody>
      </p:sp>
    </p:spTree>
    <p:extLst>
      <p:ext uri="{BB962C8B-B14F-4D97-AF65-F5344CB8AC3E}">
        <p14:creationId xmlns:p14="http://schemas.microsoft.com/office/powerpoint/2010/main" val="22562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800" b="1" dirty="0" smtClean="0">
                <a:ea typeface="MS PGothic" panose="020B0600070205080204" pitchFamily="34" charset="-128"/>
              </a:rPr>
              <a:t>Coherence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in </a:t>
            </a:r>
            <a:r>
              <a:rPr lang="en-US" altLang="en-US" sz="2400" dirty="0">
                <a:ea typeface="MS PGothic" panose="020B0600070205080204" pitchFamily="34" charset="-128"/>
              </a:rPr>
              <a:t>work </a:t>
            </a:r>
            <a:r>
              <a:rPr lang="en-US" altLang="en-US" sz="2400" dirty="0" smtClean="0">
                <a:ea typeface="MS PGothic" panose="020B0600070205080204" pitchFamily="34" charset="-128"/>
              </a:rPr>
              <a:t>placements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between </a:t>
            </a:r>
            <a:r>
              <a:rPr lang="en-US" altLang="en-US" sz="2400" dirty="0">
                <a:ea typeface="MS PGothic" panose="020B0600070205080204" pitchFamily="34" charset="-128"/>
              </a:rPr>
              <a:t>practical and theoretical lessons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with general educational subjects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with career guidance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MS PGothic" panose="020B0600070205080204" pitchFamily="34" charset="-128"/>
              </a:rPr>
              <a:t>with </a:t>
            </a:r>
            <a:r>
              <a:rPr lang="en-US" altLang="en-US" sz="2400" dirty="0" smtClean="0">
                <a:ea typeface="MS PGothic" panose="020B0600070205080204" pitchFamily="34" charset="-128"/>
              </a:rPr>
              <a:t>tests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dirty="0">
                <a:ea typeface="MS PGothic" panose="020B0600070205080204" pitchFamily="34" charset="-128"/>
              </a:rPr>
              <a:t>What does this mean for you?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Structure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within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work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placements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07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848798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prstClr val="white"/>
                </a:solidFill>
                <a:latin typeface="Arial"/>
                <a:cs typeface="Arial"/>
              </a:rPr>
              <a:t>Building blocks for coherence in MBO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980728"/>
            <a:ext cx="5548933" cy="523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6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208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1_Kantoorthema</vt:lpstr>
      <vt:lpstr> Senior secondary vocational education and training (MBO)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Noordelijke Hogeschool Leeuwarden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mbo</dc:title>
  <dc:creator>Werff, A. van der</dc:creator>
  <cp:lastModifiedBy>Roelien de Wolf</cp:lastModifiedBy>
  <cp:revision>25</cp:revision>
  <dcterms:created xsi:type="dcterms:W3CDTF">2015-11-26T14:12:37Z</dcterms:created>
  <dcterms:modified xsi:type="dcterms:W3CDTF">2018-10-29T14:30:11Z</dcterms:modified>
</cp:coreProperties>
</file>