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5" r:id="rId1"/>
  </p:sldMasterIdLst>
  <p:notesMasterIdLst>
    <p:notesMasterId r:id="rId36"/>
  </p:notesMasterIdLst>
  <p:handoutMasterIdLst>
    <p:handoutMasterId r:id="rId37"/>
  </p:handoutMasterIdLst>
  <p:sldIdLst>
    <p:sldId id="369" r:id="rId2"/>
    <p:sldId id="370" r:id="rId3"/>
    <p:sldId id="371" r:id="rId4"/>
    <p:sldId id="372" r:id="rId5"/>
    <p:sldId id="373" r:id="rId6"/>
    <p:sldId id="374" r:id="rId7"/>
    <p:sldId id="375" r:id="rId8"/>
    <p:sldId id="376" r:id="rId9"/>
    <p:sldId id="377" r:id="rId10"/>
    <p:sldId id="378" r:id="rId11"/>
    <p:sldId id="379" r:id="rId12"/>
    <p:sldId id="380" r:id="rId13"/>
    <p:sldId id="381" r:id="rId14"/>
    <p:sldId id="382" r:id="rId15"/>
    <p:sldId id="383" r:id="rId16"/>
    <p:sldId id="384" r:id="rId17"/>
    <p:sldId id="385" r:id="rId18"/>
    <p:sldId id="386" r:id="rId19"/>
    <p:sldId id="387" r:id="rId20"/>
    <p:sldId id="388" r:id="rId21"/>
    <p:sldId id="389" r:id="rId22"/>
    <p:sldId id="390" r:id="rId23"/>
    <p:sldId id="391" r:id="rId24"/>
    <p:sldId id="392" r:id="rId25"/>
    <p:sldId id="393" r:id="rId26"/>
    <p:sldId id="394" r:id="rId27"/>
    <p:sldId id="395" r:id="rId28"/>
    <p:sldId id="396" r:id="rId29"/>
    <p:sldId id="397" r:id="rId30"/>
    <p:sldId id="398" r:id="rId31"/>
    <p:sldId id="399" r:id="rId32"/>
    <p:sldId id="400" r:id="rId33"/>
    <p:sldId id="401" r:id="rId34"/>
    <p:sldId id="402" r:id="rId35"/>
  </p:sldIdLst>
  <p:sldSz cx="9144000" cy="6858000" type="screen4x3"/>
  <p:notesSz cx="9144000" cy="6858000"/>
  <p:defaultTextStyle>
    <a:defPPr>
      <a:defRPr lang="nl-NL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ヒラギノ角ゴ Pro W3" pitchFamily="12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ヒラギノ角ゴ Pro W3" pitchFamily="12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ヒラギノ角ゴ Pro W3" pitchFamily="12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ヒラギノ角ゴ Pro W3" pitchFamily="12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ヒラギノ角ゴ Pro W3" pitchFamily="12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ヒラギノ角ゴ Pro W3" pitchFamily="12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ヒラギノ角ゴ Pro W3" pitchFamily="12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ヒラギノ角ゴ Pro W3" pitchFamily="12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ヒラギノ角ゴ Pro W3" pitchFamily="12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FFCC66"/>
    <a:srgbClr val="58E518"/>
    <a:srgbClr val="CC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Geen stijl, gee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32" autoAdjust="0"/>
    <p:restoredTop sz="94660"/>
  </p:normalViewPr>
  <p:slideViewPr>
    <p:cSldViewPr>
      <p:cViewPr varScale="1">
        <p:scale>
          <a:sx n="61" d="100"/>
          <a:sy n="61" d="100"/>
        </p:scale>
        <p:origin x="1372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63" d="100"/>
        <a:sy n="163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23CF57E0-25E3-412F-8844-6CA837AE303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1EBE5184-257F-4511-A505-6F6AA08C2D0F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44" name="Rectangle 4">
            <a:extLst>
              <a:ext uri="{FF2B5EF4-FFF2-40B4-BE49-F238E27FC236}">
                <a16:creationId xmlns:a16="http://schemas.microsoft.com/office/drawing/2014/main" id="{DCE4DD86-BDC1-4783-A77B-FC88FBD558B0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45" name="Rectangle 5">
            <a:extLst>
              <a:ext uri="{FF2B5EF4-FFF2-40B4-BE49-F238E27FC236}">
                <a16:creationId xmlns:a16="http://schemas.microsoft.com/office/drawing/2014/main" id="{3BBD3445-9713-459E-94B6-9154E58237E1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2BB04430-2B05-40D6-84D1-63CEC0CC1F87}" type="slidenum">
              <a:rPr lang="nl-NL" altLang="en-US"/>
              <a:pPr>
                <a:defRPr/>
              </a:pPr>
              <a:t>‹nr.›</a:t>
            </a:fld>
            <a:endParaRPr lang="nl-NL" altLang="en-US"/>
          </a:p>
        </p:txBody>
      </p:sp>
    </p:spTree>
    <p:extLst>
      <p:ext uri="{BB962C8B-B14F-4D97-AF65-F5344CB8AC3E}">
        <p14:creationId xmlns:p14="http://schemas.microsoft.com/office/powerpoint/2010/main" val="9932641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>
            <a:extLst>
              <a:ext uri="{FF2B5EF4-FFF2-40B4-BE49-F238E27FC236}">
                <a16:creationId xmlns:a16="http://schemas.microsoft.com/office/drawing/2014/main" id="{7B8323F4-52F5-4553-A37C-07481FF9B40D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BB463D40-3DDC-4468-BDBF-09825AB5980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017BB331-F8A6-4DD1-B73B-0AD505C80D3E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9088" y="514350"/>
            <a:ext cx="3427412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3" name="Rectangle 5">
            <a:extLst>
              <a:ext uri="{FF2B5EF4-FFF2-40B4-BE49-F238E27FC236}">
                <a16:creationId xmlns:a16="http://schemas.microsoft.com/office/drawing/2014/main" id="{248A531B-E139-4A3F-AC8E-383C106BA62E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noProof="0"/>
              <a:t>Klik om de opmaakprofielen van de modeltekst te bewerken</a:t>
            </a:r>
          </a:p>
          <a:p>
            <a:pPr lvl="1"/>
            <a:r>
              <a:rPr lang="nl-NL" noProof="0"/>
              <a:t>Tweede niveau</a:t>
            </a:r>
          </a:p>
          <a:p>
            <a:pPr lvl="2"/>
            <a:r>
              <a:rPr lang="nl-NL" noProof="0"/>
              <a:t>Derde niveau</a:t>
            </a:r>
          </a:p>
          <a:p>
            <a:pPr lvl="3"/>
            <a:r>
              <a:rPr lang="nl-NL" noProof="0"/>
              <a:t>Vierde niveau</a:t>
            </a:r>
          </a:p>
          <a:p>
            <a:pPr lvl="4"/>
            <a:r>
              <a:rPr lang="nl-NL" noProof="0"/>
              <a:t>Vijfde niveau</a:t>
            </a:r>
          </a:p>
        </p:txBody>
      </p:sp>
      <p:sp>
        <p:nvSpPr>
          <p:cNvPr id="37894" name="Rectangle 6">
            <a:extLst>
              <a:ext uri="{FF2B5EF4-FFF2-40B4-BE49-F238E27FC236}">
                <a16:creationId xmlns:a16="http://schemas.microsoft.com/office/drawing/2014/main" id="{A6E07F86-0424-4A29-9EEB-21579C6B6A5C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7895" name="Rectangle 7">
            <a:extLst>
              <a:ext uri="{FF2B5EF4-FFF2-40B4-BE49-F238E27FC236}">
                <a16:creationId xmlns:a16="http://schemas.microsoft.com/office/drawing/2014/main" id="{996326BC-4416-4C2C-86F8-5AED976B9B4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EE2FDF55-76B2-4B6D-A97A-03B7230EE358}" type="slidenum">
              <a:rPr lang="nl-NL" altLang="en-US"/>
              <a:pPr>
                <a:defRPr/>
              </a:pPr>
              <a:t>‹nr.›</a:t>
            </a:fld>
            <a:endParaRPr lang="nl-NL" altLang="en-US"/>
          </a:p>
        </p:txBody>
      </p:sp>
    </p:spTree>
    <p:extLst>
      <p:ext uri="{BB962C8B-B14F-4D97-AF65-F5344CB8AC3E}">
        <p14:creationId xmlns:p14="http://schemas.microsoft.com/office/powerpoint/2010/main" val="36593399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0"/>
        <a:cs typeface="MS PGothic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MS PGothic" pitchFamily="34" charset="-128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MS PGothic" pitchFamily="34" charset="-128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MS PGothic" pitchFamily="34" charset="-128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MS PGothic" pitchFamily="34" charset="-128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AB0791C-BD13-4435-AC16-8906EDECE99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FA94B6B-6F41-4DBB-B0B8-2733AD0624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8225AA03-A0CB-4388-8666-FE3DFE1960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E0850E-47F1-4B9F-8DB7-AD4C85E7CB05}" type="slidenum">
              <a:rPr lang="nl-NL" altLang="en-US"/>
              <a:pPr>
                <a:defRPr/>
              </a:pPr>
              <a:t>‹nr.›</a:t>
            </a:fld>
            <a:endParaRPr lang="nl-NL" altLang="en-US"/>
          </a:p>
        </p:txBody>
      </p:sp>
      <p:pic>
        <p:nvPicPr>
          <p:cNvPr id="7" name="Picture 2" descr="G:\Centraal Archief\G\Geerts &amp; vKralingen\Engelstalig\Redactie\www\PP_GeertsEngels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520" y="-14496"/>
            <a:ext cx="9174520" cy="68808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038827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2DC71FF-E7C2-4135-92DC-245405849F3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D5B5163-A3EA-40F0-B791-106C9DA2F6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3620BA7-82D6-4494-B513-DB309DE48D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7AFC04-748D-4A31-A871-3B943F89C0DC}" type="slidenum">
              <a:rPr lang="nl-NL" altLang="en-US"/>
              <a:pPr>
                <a:defRPr/>
              </a:pPr>
              <a:t>‹nr.›</a:t>
            </a:fld>
            <a:endParaRPr lang="nl-NL" altLang="en-US"/>
          </a:p>
        </p:txBody>
      </p:sp>
    </p:spTree>
    <p:extLst>
      <p:ext uri="{BB962C8B-B14F-4D97-AF65-F5344CB8AC3E}">
        <p14:creationId xmlns:p14="http://schemas.microsoft.com/office/powerpoint/2010/main" val="395428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BAA5C30-20D1-4E17-B337-1F77177F84E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08AE7EE-556D-4E62-ACD0-EBE8AE7238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F4A1D11-E4C1-44DD-BBF4-93AF03116D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69B9F4-A1DC-41A8-A6B5-7A1836F33E9C}" type="slidenum">
              <a:rPr lang="nl-NL" altLang="en-US"/>
              <a:pPr>
                <a:defRPr/>
              </a:pPr>
              <a:t>‹nr.›</a:t>
            </a:fld>
            <a:endParaRPr lang="nl-NL" altLang="en-US"/>
          </a:p>
        </p:txBody>
      </p:sp>
    </p:spTree>
    <p:extLst>
      <p:ext uri="{BB962C8B-B14F-4D97-AF65-F5344CB8AC3E}">
        <p14:creationId xmlns:p14="http://schemas.microsoft.com/office/powerpoint/2010/main" val="8538954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3BA8BC9-AAFC-4743-8F66-4FC902ADF66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843089F9-5752-45EF-B538-EE395911A8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ABC739-233A-4F73-9F5F-9B55DD3F4620}" type="slidenum">
              <a:rPr lang="nl-NL" altLang="en-US"/>
              <a:pPr>
                <a:defRPr/>
              </a:pPr>
              <a:t>‹nr.›</a:t>
            </a:fld>
            <a:endParaRPr lang="nl-NL" altLang="en-US"/>
          </a:p>
        </p:txBody>
      </p:sp>
    </p:spTree>
    <p:extLst>
      <p:ext uri="{BB962C8B-B14F-4D97-AF65-F5344CB8AC3E}">
        <p14:creationId xmlns:p14="http://schemas.microsoft.com/office/powerpoint/2010/main" val="35518381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279BF38-8D55-4CFC-AFC0-C05C32CBA5E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F3F3A22-3FA2-4885-84AE-10BCF6B2E0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31FC7328-8346-437C-B75D-799FAE0E01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0607F5-F69F-41E6-B257-E01A2B482DBE}" type="slidenum">
              <a:rPr lang="nl-NL" altLang="en-US"/>
              <a:pPr>
                <a:defRPr/>
              </a:pPr>
              <a:t>‹nr.›</a:t>
            </a:fld>
            <a:endParaRPr lang="nl-NL" altLang="en-US"/>
          </a:p>
        </p:txBody>
      </p:sp>
    </p:spTree>
    <p:extLst>
      <p:ext uri="{BB962C8B-B14F-4D97-AF65-F5344CB8AC3E}">
        <p14:creationId xmlns:p14="http://schemas.microsoft.com/office/powerpoint/2010/main" val="13388922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3">
            <a:extLst>
              <a:ext uri="{FF2B5EF4-FFF2-40B4-BE49-F238E27FC236}">
                <a16:creationId xmlns:a16="http://schemas.microsoft.com/office/drawing/2014/main" id="{0869F766-6421-4EF9-A04E-D4E7279A862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voettekst 4">
            <a:extLst>
              <a:ext uri="{FF2B5EF4-FFF2-40B4-BE49-F238E27FC236}">
                <a16:creationId xmlns:a16="http://schemas.microsoft.com/office/drawing/2014/main" id="{C17842CC-803E-4C87-9046-16962EF534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5">
            <a:extLst>
              <a:ext uri="{FF2B5EF4-FFF2-40B4-BE49-F238E27FC236}">
                <a16:creationId xmlns:a16="http://schemas.microsoft.com/office/drawing/2014/main" id="{32B71F38-280C-48FC-B5E3-FF81596547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DC3D25-8064-4A88-B5C1-B9B0ECD33EA6}" type="slidenum">
              <a:rPr lang="nl-NL" altLang="en-US"/>
              <a:pPr>
                <a:defRPr/>
              </a:pPr>
              <a:t>‹nr.›</a:t>
            </a:fld>
            <a:endParaRPr lang="nl-NL" altLang="en-US"/>
          </a:p>
        </p:txBody>
      </p:sp>
    </p:spTree>
    <p:extLst>
      <p:ext uri="{BB962C8B-B14F-4D97-AF65-F5344CB8AC3E}">
        <p14:creationId xmlns:p14="http://schemas.microsoft.com/office/powerpoint/2010/main" val="35202705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3">
            <a:extLst>
              <a:ext uri="{FF2B5EF4-FFF2-40B4-BE49-F238E27FC236}">
                <a16:creationId xmlns:a16="http://schemas.microsoft.com/office/drawing/2014/main" id="{93C4E338-3E65-4705-942B-16D908B1940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Tijdelijke aanduiding voor voettekst 4">
            <a:extLst>
              <a:ext uri="{FF2B5EF4-FFF2-40B4-BE49-F238E27FC236}">
                <a16:creationId xmlns:a16="http://schemas.microsoft.com/office/drawing/2014/main" id="{916FC848-43C4-4219-8A3B-316D139C80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Tijdelijke aanduiding voor dianummer 5">
            <a:extLst>
              <a:ext uri="{FF2B5EF4-FFF2-40B4-BE49-F238E27FC236}">
                <a16:creationId xmlns:a16="http://schemas.microsoft.com/office/drawing/2014/main" id="{B4341C56-BCC0-4C62-A8B2-9ED424AC94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D877C4-DD91-4AE5-A211-81125D48CFFC}" type="slidenum">
              <a:rPr lang="nl-NL" altLang="en-US"/>
              <a:pPr>
                <a:defRPr/>
              </a:pPr>
              <a:t>‹nr.›</a:t>
            </a:fld>
            <a:endParaRPr lang="nl-NL" altLang="en-US"/>
          </a:p>
        </p:txBody>
      </p:sp>
    </p:spTree>
    <p:extLst>
      <p:ext uri="{BB962C8B-B14F-4D97-AF65-F5344CB8AC3E}">
        <p14:creationId xmlns:p14="http://schemas.microsoft.com/office/powerpoint/2010/main" val="22858369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3">
            <a:extLst>
              <a:ext uri="{FF2B5EF4-FFF2-40B4-BE49-F238E27FC236}">
                <a16:creationId xmlns:a16="http://schemas.microsoft.com/office/drawing/2014/main" id="{BFECAD2B-F5F1-4FA5-9777-E794E6A91E1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Tijdelijke aanduiding voor voettekst 4">
            <a:extLst>
              <a:ext uri="{FF2B5EF4-FFF2-40B4-BE49-F238E27FC236}">
                <a16:creationId xmlns:a16="http://schemas.microsoft.com/office/drawing/2014/main" id="{7CFD0B25-9BF9-4C2D-AEAD-CFE18C0307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Tijdelijke aanduiding voor dianummer 5">
            <a:extLst>
              <a:ext uri="{FF2B5EF4-FFF2-40B4-BE49-F238E27FC236}">
                <a16:creationId xmlns:a16="http://schemas.microsoft.com/office/drawing/2014/main" id="{5A900533-9BAB-4C58-98CA-6B3F3C5D41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F3F81A-D26E-4D95-AC36-79BA5C1EBB97}" type="slidenum">
              <a:rPr lang="nl-NL" altLang="en-US"/>
              <a:pPr>
                <a:defRPr/>
              </a:pPr>
              <a:t>‹nr.›</a:t>
            </a:fld>
            <a:endParaRPr lang="nl-NL" altLang="en-US"/>
          </a:p>
        </p:txBody>
      </p:sp>
    </p:spTree>
    <p:extLst>
      <p:ext uri="{BB962C8B-B14F-4D97-AF65-F5344CB8AC3E}">
        <p14:creationId xmlns:p14="http://schemas.microsoft.com/office/powerpoint/2010/main" val="29194634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3">
            <a:extLst>
              <a:ext uri="{FF2B5EF4-FFF2-40B4-BE49-F238E27FC236}">
                <a16:creationId xmlns:a16="http://schemas.microsoft.com/office/drawing/2014/main" id="{2F596A58-65EC-4D2E-B73D-08ECD3DD3F7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Tijdelijke aanduiding voor voettekst 4">
            <a:extLst>
              <a:ext uri="{FF2B5EF4-FFF2-40B4-BE49-F238E27FC236}">
                <a16:creationId xmlns:a16="http://schemas.microsoft.com/office/drawing/2014/main" id="{2CF819B5-5A3D-44A3-B702-AAD41570C6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Tijdelijke aanduiding voor dianummer 5">
            <a:extLst>
              <a:ext uri="{FF2B5EF4-FFF2-40B4-BE49-F238E27FC236}">
                <a16:creationId xmlns:a16="http://schemas.microsoft.com/office/drawing/2014/main" id="{3D7B63FC-210A-4721-BA64-BB0E2B6AFC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4B155B-3A98-4D2D-919E-D9D5DD086DCE}" type="slidenum">
              <a:rPr lang="nl-NL" altLang="en-US"/>
              <a:pPr>
                <a:defRPr/>
              </a:pPr>
              <a:t>‹nr.›</a:t>
            </a:fld>
            <a:endParaRPr lang="nl-NL" altLang="en-US"/>
          </a:p>
        </p:txBody>
      </p:sp>
    </p:spTree>
    <p:extLst>
      <p:ext uri="{BB962C8B-B14F-4D97-AF65-F5344CB8AC3E}">
        <p14:creationId xmlns:p14="http://schemas.microsoft.com/office/powerpoint/2010/main" val="2872102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3">
            <a:extLst>
              <a:ext uri="{FF2B5EF4-FFF2-40B4-BE49-F238E27FC236}">
                <a16:creationId xmlns:a16="http://schemas.microsoft.com/office/drawing/2014/main" id="{D0AAA60C-94DB-49F8-A920-E3A0412A730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voettekst 4">
            <a:extLst>
              <a:ext uri="{FF2B5EF4-FFF2-40B4-BE49-F238E27FC236}">
                <a16:creationId xmlns:a16="http://schemas.microsoft.com/office/drawing/2014/main" id="{EF13DABD-2E53-471D-AB0E-CC8393104A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5">
            <a:extLst>
              <a:ext uri="{FF2B5EF4-FFF2-40B4-BE49-F238E27FC236}">
                <a16:creationId xmlns:a16="http://schemas.microsoft.com/office/drawing/2014/main" id="{7216F06F-FF8B-463E-9808-0B3A3F8C29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7AB443-558A-4129-8585-96D9427BCDC9}" type="slidenum">
              <a:rPr lang="nl-NL" altLang="en-US"/>
              <a:pPr>
                <a:defRPr/>
              </a:pPr>
              <a:t>‹nr.›</a:t>
            </a:fld>
            <a:endParaRPr lang="nl-NL" altLang="en-US"/>
          </a:p>
        </p:txBody>
      </p:sp>
    </p:spTree>
    <p:extLst>
      <p:ext uri="{BB962C8B-B14F-4D97-AF65-F5344CB8AC3E}">
        <p14:creationId xmlns:p14="http://schemas.microsoft.com/office/powerpoint/2010/main" val="10423126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3">
            <a:extLst>
              <a:ext uri="{FF2B5EF4-FFF2-40B4-BE49-F238E27FC236}">
                <a16:creationId xmlns:a16="http://schemas.microsoft.com/office/drawing/2014/main" id="{CD418250-0632-46D2-90D1-32E1DB3D0A1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voettekst 4">
            <a:extLst>
              <a:ext uri="{FF2B5EF4-FFF2-40B4-BE49-F238E27FC236}">
                <a16:creationId xmlns:a16="http://schemas.microsoft.com/office/drawing/2014/main" id="{6CE96083-A784-4E33-B60A-280680D53F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5">
            <a:extLst>
              <a:ext uri="{FF2B5EF4-FFF2-40B4-BE49-F238E27FC236}">
                <a16:creationId xmlns:a16="http://schemas.microsoft.com/office/drawing/2014/main" id="{0FA4E578-D05B-4028-BF4D-E810A73996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62A6AD-2A8D-4537-B452-D17F88F7142C}" type="slidenum">
              <a:rPr lang="nl-NL" altLang="en-US"/>
              <a:pPr>
                <a:defRPr/>
              </a:pPr>
              <a:t>‹nr.›</a:t>
            </a:fld>
            <a:endParaRPr lang="nl-NL" altLang="en-US"/>
          </a:p>
        </p:txBody>
      </p:sp>
    </p:spTree>
    <p:extLst>
      <p:ext uri="{BB962C8B-B14F-4D97-AF65-F5344CB8AC3E}">
        <p14:creationId xmlns:p14="http://schemas.microsoft.com/office/powerpoint/2010/main" val="29646288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G:\Centraal Archief\G\Geerts &amp; vKralingen\Engelstalig\Redactie\www\PP_GeertsEngels.png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6" name="Tijdelijke aanduiding voor titel 1">
            <a:extLst>
              <a:ext uri="{FF2B5EF4-FFF2-40B4-BE49-F238E27FC236}">
                <a16:creationId xmlns:a16="http://schemas.microsoft.com/office/drawing/2014/main" id="{4BE67E67-9BF7-48F7-B900-0F7929CAE1F1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en-US"/>
              <a:t>Klik om de stijl te bewerken</a:t>
            </a:r>
          </a:p>
        </p:txBody>
      </p:sp>
      <p:sp>
        <p:nvSpPr>
          <p:cNvPr id="1027" name="Tijdelijke aanduiding voor tekst 2">
            <a:extLst>
              <a:ext uri="{FF2B5EF4-FFF2-40B4-BE49-F238E27FC236}">
                <a16:creationId xmlns:a16="http://schemas.microsoft.com/office/drawing/2014/main" id="{E483283A-9F83-4878-9D43-91E42FB7F8F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en-US"/>
              <a:t>Klik om de modelstijlen te bewerken</a:t>
            </a:r>
          </a:p>
          <a:p>
            <a:pPr lvl="1"/>
            <a:r>
              <a:rPr lang="nl-NL" altLang="en-US"/>
              <a:t>Tweede niveau</a:t>
            </a:r>
          </a:p>
          <a:p>
            <a:pPr lvl="2"/>
            <a:r>
              <a:rPr lang="nl-NL" altLang="en-US"/>
              <a:t>Derde niveau</a:t>
            </a:r>
          </a:p>
          <a:p>
            <a:pPr lvl="3"/>
            <a:r>
              <a:rPr lang="nl-NL" altLang="en-US"/>
              <a:t>Vierde niveau</a:t>
            </a:r>
          </a:p>
          <a:p>
            <a:pPr lvl="4"/>
            <a:r>
              <a:rPr lang="nl-NL" altLang="en-US"/>
              <a:t>Vijfde niveau</a:t>
            </a:r>
          </a:p>
        </p:txBody>
      </p:sp>
      <p:sp>
        <p:nvSpPr>
          <p:cNvPr id="8" name="Text Box 8"/>
          <p:cNvSpPr txBox="1">
            <a:spLocks noChangeArrowheads="1"/>
          </p:cNvSpPr>
          <p:nvPr userDrawn="1"/>
        </p:nvSpPr>
        <p:spPr bwMode="auto">
          <a:xfrm>
            <a:off x="4067175" y="6495177"/>
            <a:ext cx="936625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spcBef>
                <a:spcPct val="50000"/>
              </a:spcBef>
              <a:defRPr/>
            </a:pPr>
            <a:fld id="{59D2E7F9-BA1C-4FA5-B30A-4EA9E84416A4}" type="slidenum">
              <a:rPr lang="nl-NL" sz="1000">
                <a:solidFill>
                  <a:schemeClr val="bg1"/>
                </a:solidFill>
              </a:rPr>
              <a:pPr algn="ctr">
                <a:spcBef>
                  <a:spcPct val="50000"/>
                </a:spcBef>
                <a:defRPr/>
              </a:pPr>
              <a:t>‹nr.›</a:t>
            </a:fld>
            <a:r>
              <a:rPr lang="nl-NL" sz="1000" dirty="0">
                <a:solidFill>
                  <a:schemeClr val="bg1"/>
                </a:solidFill>
              </a:rPr>
              <a:t> van </a:t>
            </a:r>
            <a:r>
              <a:rPr lang="nl-NL" sz="1000" dirty="0" smtClean="0">
                <a:solidFill>
                  <a:schemeClr val="bg1"/>
                </a:solidFill>
              </a:rPr>
              <a:t>34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ヒラギノ角ゴ Pro W3" charset="0"/>
          <a:cs typeface="ヒラギノ角ゴ Pro W3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ヒラギノ角ゴ Pro W3" charset="0"/>
          <a:cs typeface="ヒラギノ角ゴ Pro W3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ヒラギノ角ゴ Pro W3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ヒラギノ角ゴ Pro W3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ヒラギノ角ゴ Pro W3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ヒラギノ角ゴ Pro W3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file:///G:\Centraal%20Archief\G\Geerts%20&amp;%20vKralingen\Handboek%20voor%20leraren\Engelstalig\Redactie\www\aangepast-figuur-h1.png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>
            <a:extLst>
              <a:ext uri="{FF2B5EF4-FFF2-40B4-BE49-F238E27FC236}">
                <a16:creationId xmlns:a16="http://schemas.microsoft.com/office/drawing/2014/main" id="{94ED88B7-1541-45DA-8084-831718B26C8B}"/>
              </a:ext>
            </a:extLst>
          </p:cNvPr>
          <p:cNvSpPr>
            <a:spLocks noGrp="1" noRot="1"/>
          </p:cNvSpPr>
          <p:nvPr>
            <p:ph type="ctrTitle"/>
          </p:nvPr>
        </p:nvSpPr>
        <p:spPr>
          <a:xfrm>
            <a:off x="1403648" y="2708920"/>
            <a:ext cx="7345362" cy="1008062"/>
          </a:xfrm>
        </p:spPr>
        <p:txBody>
          <a:bodyPr/>
          <a:lstStyle/>
          <a:p>
            <a:pPr eaLnBrk="1" hangingPunct="1">
              <a:defRPr/>
            </a:pPr>
            <a:r>
              <a:rPr lang="nl-NL" b="1" dirty="0">
                <a:latin typeface="Arial" charset="0"/>
              </a:rPr>
              <a:t>How do </a:t>
            </a:r>
            <a:r>
              <a:rPr lang="nl-NL" b="1" dirty="0" err="1">
                <a:latin typeface="Arial" charset="0"/>
              </a:rPr>
              <a:t>students</a:t>
            </a:r>
            <a:r>
              <a:rPr lang="nl-NL" b="1" dirty="0">
                <a:latin typeface="Arial" charset="0"/>
              </a:rPr>
              <a:t> </a:t>
            </a:r>
            <a:r>
              <a:rPr lang="nl-NL" b="1" dirty="0" err="1">
                <a:latin typeface="Arial" charset="0"/>
              </a:rPr>
              <a:t>learn</a:t>
            </a:r>
            <a:r>
              <a:rPr lang="nl-NL" b="1" dirty="0">
                <a:latin typeface="Arial" charset="0"/>
              </a:rPr>
              <a:t>?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043608" y="2060848"/>
            <a:ext cx="6400800" cy="1752600"/>
          </a:xfrm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Chapter 1</a:t>
            </a:r>
            <a:endParaRPr lang="nl-NL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2406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1">
            <a:extLst>
              <a:ext uri="{FF2B5EF4-FFF2-40B4-BE49-F238E27FC236}">
                <a16:creationId xmlns:a16="http://schemas.microsoft.com/office/drawing/2014/main" id="{5D4CD183-EFCB-4E81-8129-1216D3641214}"/>
              </a:ext>
            </a:extLst>
          </p:cNvPr>
          <p:cNvSpPr txBox="1">
            <a:spLocks/>
          </p:cNvSpPr>
          <p:nvPr/>
        </p:nvSpPr>
        <p:spPr bwMode="auto">
          <a:xfrm>
            <a:off x="323528" y="229393"/>
            <a:ext cx="8280920" cy="633413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charset="-128"/>
                <a:cs typeface="ＭＳ Ｐゴシック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3200" b="1" dirty="0" smtClean="0">
                <a:solidFill>
                  <a:schemeClr val="bg1"/>
                </a:solidFill>
                <a:latin typeface="Arial"/>
                <a:ea typeface="+mj-ea"/>
                <a:cs typeface="Arial"/>
              </a:rPr>
              <a:t>The Kolb model</a:t>
            </a:r>
            <a:endParaRPr lang="nl-NL" sz="3200" b="1" dirty="0">
              <a:solidFill>
                <a:schemeClr val="bg1"/>
              </a:solidFill>
              <a:latin typeface="Arial"/>
              <a:ea typeface="+mj-ea"/>
              <a:cs typeface="Arial"/>
            </a:endParaRPr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1052736"/>
            <a:ext cx="5055564" cy="52352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69012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jdelijke aanduiding voor inhoud 2">
            <a:extLst>
              <a:ext uri="{FF2B5EF4-FFF2-40B4-BE49-F238E27FC236}">
                <a16:creationId xmlns:a16="http://schemas.microsoft.com/office/drawing/2014/main" id="{A94CBDAB-8CDA-4891-ADAA-00A943FBDC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7624" y="1268760"/>
            <a:ext cx="6142038" cy="4319587"/>
          </a:xfrm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altLang="en-US" sz="2200" b="1" dirty="0">
                <a:ea typeface="MS PGothic" panose="020B0600070205080204" pitchFamily="34" charset="-128"/>
              </a:rPr>
              <a:t>Intelligence</a:t>
            </a:r>
            <a:r>
              <a:rPr lang="en-US" altLang="en-US" sz="2200" b="1" dirty="0" smtClean="0">
                <a:ea typeface="MS PGothic" panose="020B0600070205080204" pitchFamily="34" charset="-128"/>
              </a:rPr>
              <a:t>:</a:t>
            </a:r>
            <a:endParaRPr lang="en-US" altLang="en-US" sz="2200" b="1" dirty="0">
              <a:ea typeface="MS PGothic" panose="020B0600070205080204" pitchFamily="34" charset="-128"/>
            </a:endParaRPr>
          </a:p>
          <a:p>
            <a:pPr lvl="1" eaLnBrk="1" hangingPunct="1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n-US" altLang="en-US" sz="2000" dirty="0" smtClean="0">
                <a:ea typeface="MS PGothic" panose="020B0600070205080204" pitchFamily="34" charset="-128"/>
              </a:rPr>
              <a:t>the </a:t>
            </a:r>
            <a:r>
              <a:rPr lang="en-US" altLang="en-US" sz="2000" dirty="0">
                <a:ea typeface="MS PGothic" panose="020B0600070205080204" pitchFamily="34" charset="-128"/>
              </a:rPr>
              <a:t>ability to learn problem </a:t>
            </a:r>
            <a:r>
              <a:rPr lang="en-US" altLang="en-US" sz="2000" dirty="0" smtClean="0">
                <a:ea typeface="MS PGothic" panose="020B0600070205080204" pitchFamily="34" charset="-128"/>
              </a:rPr>
              <a:t>solving</a:t>
            </a:r>
          </a:p>
          <a:p>
            <a:pPr marL="457200" lvl="1" indent="0" eaLnBrk="1" hangingPunct="1">
              <a:lnSpc>
                <a:spcPct val="120000"/>
              </a:lnSpc>
              <a:buNone/>
            </a:pPr>
            <a:endParaRPr lang="en-US" altLang="en-US" sz="2200" b="1" dirty="0">
              <a:ea typeface="MS PGothic" panose="020B0600070205080204" pitchFamily="34" charset="-128"/>
            </a:endParaRPr>
          </a:p>
          <a:p>
            <a:pPr eaLnBrk="1" hangingPunct="1">
              <a:lnSpc>
                <a:spcPct val="120000"/>
              </a:lnSpc>
            </a:pPr>
            <a:r>
              <a:rPr lang="en-US" altLang="en-US" sz="2200" b="1" dirty="0" smtClean="0">
                <a:ea typeface="MS PGothic" panose="020B0600070205080204" pitchFamily="34" charset="-128"/>
              </a:rPr>
              <a:t>the theory offers:</a:t>
            </a:r>
            <a:endParaRPr lang="en-US" altLang="en-US" sz="2200" b="1" dirty="0">
              <a:ea typeface="MS PGothic" panose="020B0600070205080204" pitchFamily="34" charset="-128"/>
            </a:endParaRPr>
          </a:p>
          <a:p>
            <a:pPr lvl="1" eaLnBrk="1" hangingPunct="1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n-US" altLang="en-US" sz="2000" dirty="0">
                <a:ea typeface="MS PGothic" panose="020B0600070205080204" pitchFamily="34" charset="-128"/>
              </a:rPr>
              <a:t>insight into the stronger abilities of each student</a:t>
            </a:r>
          </a:p>
          <a:p>
            <a:pPr lvl="1" eaLnBrk="1" hangingPunct="1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n-US" altLang="en-US" sz="2000" dirty="0">
                <a:ea typeface="MS PGothic" panose="020B0600070205080204" pitchFamily="34" charset="-128"/>
              </a:rPr>
              <a:t>extra perspectives </a:t>
            </a:r>
            <a:r>
              <a:rPr lang="en-US" altLang="en-US" sz="2000" dirty="0" smtClean="0">
                <a:ea typeface="MS PGothic" panose="020B0600070205080204" pitchFamily="34" charset="-128"/>
              </a:rPr>
              <a:t>into </a:t>
            </a:r>
            <a:r>
              <a:rPr lang="en-US" altLang="en-US" sz="2000" dirty="0">
                <a:ea typeface="MS PGothic" panose="020B0600070205080204" pitchFamily="34" charset="-128"/>
              </a:rPr>
              <a:t>the student’s learning process, </a:t>
            </a:r>
            <a:r>
              <a:rPr lang="en-US" altLang="en-US" sz="2000" dirty="0" smtClean="0">
                <a:ea typeface="MS PGothic" panose="020B0600070205080204" pitchFamily="34" charset="-128"/>
              </a:rPr>
              <a:t>enabling fine-tuning of the lessons</a:t>
            </a:r>
            <a:endParaRPr lang="en-US" altLang="en-US" sz="2000" dirty="0">
              <a:ea typeface="MS PGothic" panose="020B0600070205080204" pitchFamily="34" charset="-128"/>
            </a:endParaRPr>
          </a:p>
          <a:p>
            <a:pPr lvl="1" eaLnBrk="1" hangingPunct="1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n-US" altLang="en-US" sz="2000" dirty="0">
                <a:ea typeface="MS PGothic" panose="020B0600070205080204" pitchFamily="34" charset="-128"/>
              </a:rPr>
              <a:t>the </a:t>
            </a:r>
            <a:r>
              <a:rPr lang="en-US" altLang="en-US" sz="2000" dirty="0" smtClean="0">
                <a:ea typeface="MS PGothic" panose="020B0600070205080204" pitchFamily="34" charset="-128"/>
              </a:rPr>
              <a:t>option </a:t>
            </a:r>
            <a:r>
              <a:rPr lang="en-US" altLang="en-US" sz="2000" dirty="0">
                <a:ea typeface="MS PGothic" panose="020B0600070205080204" pitchFamily="34" charset="-128"/>
              </a:rPr>
              <a:t>to </a:t>
            </a:r>
            <a:r>
              <a:rPr lang="en-US" altLang="en-US" sz="2000" dirty="0" err="1" smtClean="0">
                <a:ea typeface="MS PGothic" panose="020B0600070205080204" pitchFamily="34" charset="-128"/>
              </a:rPr>
              <a:t>utilise</a:t>
            </a:r>
            <a:r>
              <a:rPr lang="en-US" altLang="en-US" sz="2000" dirty="0" smtClean="0">
                <a:ea typeface="MS PGothic" panose="020B0600070205080204" pitchFamily="34" charset="-128"/>
              </a:rPr>
              <a:t> specific qualities of a student and to </a:t>
            </a:r>
            <a:r>
              <a:rPr lang="en-US" altLang="en-US" sz="2000" dirty="0" err="1" smtClean="0">
                <a:ea typeface="MS PGothic" panose="020B0600070205080204" pitchFamily="34" charset="-128"/>
              </a:rPr>
              <a:t>optimise</a:t>
            </a:r>
            <a:r>
              <a:rPr lang="en-US" altLang="en-US" sz="2000" dirty="0" smtClean="0">
                <a:ea typeface="MS PGothic" panose="020B0600070205080204" pitchFamily="34" charset="-128"/>
              </a:rPr>
              <a:t> lesser qualities</a:t>
            </a:r>
            <a:endParaRPr lang="en-US" altLang="en-US" sz="2000" dirty="0">
              <a:ea typeface="MS PGothic" panose="020B0600070205080204" pitchFamily="34" charset="-128"/>
            </a:endParaRPr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5D4CD183-EFCB-4E81-8129-1216D3641214}"/>
              </a:ext>
            </a:extLst>
          </p:cNvPr>
          <p:cNvSpPr txBox="1">
            <a:spLocks/>
          </p:cNvSpPr>
          <p:nvPr/>
        </p:nvSpPr>
        <p:spPr bwMode="auto">
          <a:xfrm>
            <a:off x="755650" y="229393"/>
            <a:ext cx="7200900" cy="633413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charset="-128"/>
                <a:cs typeface="ＭＳ Ｐゴシック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nl-NL" sz="3200" b="1" dirty="0" err="1" smtClean="0">
                <a:solidFill>
                  <a:schemeClr val="bg1"/>
                </a:solidFill>
                <a:latin typeface="Arial"/>
                <a:ea typeface="+mj-ea"/>
                <a:cs typeface="Arial"/>
              </a:rPr>
              <a:t>Gardner’s</a:t>
            </a:r>
            <a:r>
              <a:rPr lang="nl-NL" sz="3200" b="1" dirty="0" smtClean="0">
                <a:solidFill>
                  <a:schemeClr val="bg1"/>
                </a:solidFill>
                <a:latin typeface="Arial"/>
                <a:ea typeface="+mj-ea"/>
                <a:cs typeface="Arial"/>
              </a:rPr>
              <a:t> multiple </a:t>
            </a:r>
            <a:r>
              <a:rPr lang="nl-NL" sz="3200" b="1" dirty="0" err="1">
                <a:solidFill>
                  <a:schemeClr val="bg1"/>
                </a:solidFill>
                <a:latin typeface="Arial"/>
                <a:ea typeface="+mj-ea"/>
                <a:cs typeface="Arial"/>
              </a:rPr>
              <a:t>intelligences</a:t>
            </a:r>
            <a:endParaRPr lang="nl-NL" sz="3200" b="1" dirty="0">
              <a:solidFill>
                <a:schemeClr val="bg1"/>
              </a:solidFill>
              <a:latin typeface="Arial"/>
              <a:ea typeface="+mj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57866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jdelijke aanduiding voor inhoud 2">
            <a:extLst>
              <a:ext uri="{FF2B5EF4-FFF2-40B4-BE49-F238E27FC236}">
                <a16:creationId xmlns:a16="http://schemas.microsoft.com/office/drawing/2014/main" id="{A94CBDAB-8CDA-4891-ADAA-00A943FBDC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7624" y="1268760"/>
            <a:ext cx="6142038" cy="4319587"/>
          </a:xfrm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altLang="en-US" sz="2200" b="1" dirty="0">
                <a:ea typeface="MS PGothic" panose="020B0600070205080204" pitchFamily="34" charset="-128"/>
              </a:rPr>
              <a:t>verbal / linguistic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en-US" sz="2200" b="1" dirty="0" smtClean="0">
                <a:ea typeface="MS PGothic" panose="020B0600070205080204" pitchFamily="34" charset="-128"/>
              </a:rPr>
              <a:t>logical </a:t>
            </a:r>
            <a:r>
              <a:rPr lang="en-US" altLang="en-US" sz="2200" b="1" dirty="0">
                <a:ea typeface="MS PGothic" panose="020B0600070205080204" pitchFamily="34" charset="-128"/>
              </a:rPr>
              <a:t>/ </a:t>
            </a:r>
            <a:r>
              <a:rPr lang="en-US" altLang="en-US" sz="2200" b="1" dirty="0" smtClean="0">
                <a:ea typeface="MS PGothic" panose="020B0600070205080204" pitchFamily="34" charset="-128"/>
              </a:rPr>
              <a:t>mathematical</a:t>
            </a:r>
            <a:endParaRPr lang="en-US" altLang="en-US" sz="2200" b="1" dirty="0">
              <a:ea typeface="MS PGothic" panose="020B0600070205080204" pitchFamily="34" charset="-128"/>
            </a:endParaRPr>
          </a:p>
          <a:p>
            <a:pPr eaLnBrk="1" hangingPunct="1">
              <a:lnSpc>
                <a:spcPct val="120000"/>
              </a:lnSpc>
            </a:pPr>
            <a:r>
              <a:rPr lang="en-US" altLang="en-US" sz="2200" b="1" dirty="0">
                <a:ea typeface="MS PGothic" panose="020B0600070205080204" pitchFamily="34" charset="-128"/>
              </a:rPr>
              <a:t>visual / spatial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en-US" sz="2200" b="1" dirty="0" smtClean="0">
                <a:ea typeface="MS PGothic" panose="020B0600070205080204" pitchFamily="34" charset="-128"/>
              </a:rPr>
              <a:t>bodily / kinesthetic</a:t>
            </a:r>
            <a:endParaRPr lang="en-US" altLang="en-US" sz="2200" b="1" dirty="0">
              <a:ea typeface="MS PGothic" panose="020B0600070205080204" pitchFamily="34" charset="-128"/>
            </a:endParaRPr>
          </a:p>
          <a:p>
            <a:pPr eaLnBrk="1" hangingPunct="1">
              <a:lnSpc>
                <a:spcPct val="120000"/>
              </a:lnSpc>
            </a:pPr>
            <a:r>
              <a:rPr lang="en-US" altLang="en-US" sz="2200" b="1" dirty="0">
                <a:ea typeface="MS PGothic" panose="020B0600070205080204" pitchFamily="34" charset="-128"/>
              </a:rPr>
              <a:t>musical / </a:t>
            </a:r>
            <a:r>
              <a:rPr lang="en-US" altLang="en-US" sz="2200" b="1" dirty="0" smtClean="0">
                <a:ea typeface="MS PGothic" panose="020B0600070205080204" pitchFamily="34" charset="-128"/>
              </a:rPr>
              <a:t>rhythmic</a:t>
            </a:r>
            <a:endParaRPr lang="en-US" altLang="en-US" sz="2200" b="1" dirty="0">
              <a:ea typeface="MS PGothic" panose="020B0600070205080204" pitchFamily="34" charset="-128"/>
            </a:endParaRPr>
          </a:p>
          <a:p>
            <a:pPr eaLnBrk="1" hangingPunct="1">
              <a:lnSpc>
                <a:spcPct val="120000"/>
              </a:lnSpc>
            </a:pPr>
            <a:r>
              <a:rPr lang="en-US" altLang="en-US" sz="2200" b="1" dirty="0">
                <a:ea typeface="MS PGothic" panose="020B0600070205080204" pitchFamily="34" charset="-128"/>
              </a:rPr>
              <a:t>naturalistic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en-US" sz="2200" b="1" dirty="0">
                <a:ea typeface="MS PGothic" panose="020B0600070205080204" pitchFamily="34" charset="-128"/>
              </a:rPr>
              <a:t>interpersonal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en-US" sz="2200" b="1" dirty="0">
                <a:ea typeface="MS PGothic" panose="020B0600070205080204" pitchFamily="34" charset="-128"/>
              </a:rPr>
              <a:t>intrapersonal</a:t>
            </a:r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5D4CD183-EFCB-4E81-8129-1216D3641214}"/>
              </a:ext>
            </a:extLst>
          </p:cNvPr>
          <p:cNvSpPr txBox="1">
            <a:spLocks/>
          </p:cNvSpPr>
          <p:nvPr/>
        </p:nvSpPr>
        <p:spPr bwMode="auto">
          <a:xfrm>
            <a:off x="755650" y="229393"/>
            <a:ext cx="7200900" cy="633413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charset="-128"/>
                <a:cs typeface="ＭＳ Ｐゴシック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nl-NL" sz="3200" b="1" dirty="0" err="1" smtClean="0">
                <a:solidFill>
                  <a:schemeClr val="bg1"/>
                </a:solidFill>
                <a:latin typeface="Arial"/>
                <a:ea typeface="+mj-ea"/>
                <a:cs typeface="Arial"/>
              </a:rPr>
              <a:t>Gardner’s</a:t>
            </a:r>
            <a:r>
              <a:rPr lang="nl-NL" sz="3200" b="1" dirty="0" smtClean="0">
                <a:solidFill>
                  <a:schemeClr val="bg1"/>
                </a:solidFill>
                <a:latin typeface="Arial"/>
                <a:ea typeface="+mj-ea"/>
                <a:cs typeface="Arial"/>
              </a:rPr>
              <a:t> multiple </a:t>
            </a:r>
            <a:r>
              <a:rPr lang="nl-NL" sz="3200" b="1" dirty="0" err="1">
                <a:solidFill>
                  <a:schemeClr val="bg1"/>
                </a:solidFill>
                <a:latin typeface="Arial"/>
                <a:ea typeface="+mj-ea"/>
                <a:cs typeface="Arial"/>
              </a:rPr>
              <a:t>intelligences</a:t>
            </a:r>
            <a:endParaRPr lang="nl-NL" sz="3200" b="1" dirty="0">
              <a:solidFill>
                <a:schemeClr val="bg1"/>
              </a:solidFill>
              <a:latin typeface="Arial"/>
              <a:ea typeface="+mj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36678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jdelijke aanduiding voor inhoud 2">
            <a:extLst>
              <a:ext uri="{FF2B5EF4-FFF2-40B4-BE49-F238E27FC236}">
                <a16:creationId xmlns:a16="http://schemas.microsoft.com/office/drawing/2014/main" id="{A94CBDAB-8CDA-4891-ADAA-00A943FBDC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7624" y="1268760"/>
            <a:ext cx="6142038" cy="4319587"/>
          </a:xfrm>
        </p:spPr>
        <p:txBody>
          <a:bodyPr/>
          <a:lstStyle/>
          <a:p>
            <a:pPr marL="0" indent="0" eaLnBrk="1" hangingPunct="1">
              <a:lnSpc>
                <a:spcPct val="120000"/>
              </a:lnSpc>
              <a:buNone/>
            </a:pPr>
            <a:r>
              <a:rPr lang="en-US" altLang="en-US" sz="2200" b="1" dirty="0" smtClean="0">
                <a:ea typeface="MS PGothic" panose="020B0600070205080204" pitchFamily="34" charset="-128"/>
              </a:rPr>
              <a:t>Learning: a </a:t>
            </a:r>
            <a:r>
              <a:rPr lang="en-US" altLang="en-US" sz="2200" b="1" dirty="0">
                <a:ea typeface="MS PGothic" panose="020B0600070205080204" pitchFamily="34" charset="-128"/>
              </a:rPr>
              <a:t>mental process in which learning activities result in a relatively stable change in </a:t>
            </a:r>
            <a:r>
              <a:rPr lang="en-US" altLang="en-US" sz="2200" b="1" dirty="0" err="1">
                <a:ea typeface="MS PGothic" panose="020B0600070205080204" pitchFamily="34" charset="-128"/>
              </a:rPr>
              <a:t>behaviour</a:t>
            </a:r>
            <a:r>
              <a:rPr lang="en-US" altLang="en-US" sz="2200" b="1" dirty="0">
                <a:ea typeface="MS PGothic" panose="020B0600070205080204" pitchFamily="34" charset="-128"/>
              </a:rPr>
              <a:t>.</a:t>
            </a:r>
          </a:p>
          <a:p>
            <a:pPr eaLnBrk="1" hangingPunct="1">
              <a:lnSpc>
                <a:spcPct val="120000"/>
              </a:lnSpc>
            </a:pPr>
            <a:endParaRPr lang="en-US" altLang="en-US" sz="2200" b="1" dirty="0">
              <a:ea typeface="MS PGothic" panose="020B0600070205080204" pitchFamily="34" charset="-128"/>
            </a:endParaRPr>
          </a:p>
          <a:p>
            <a:pPr eaLnBrk="1" hangingPunct="1">
              <a:lnSpc>
                <a:spcPct val="120000"/>
              </a:lnSpc>
            </a:pPr>
            <a:r>
              <a:rPr lang="en-US" altLang="en-US" sz="2200" b="1" dirty="0">
                <a:ea typeface="MS PGothic" panose="020B0600070205080204" pitchFamily="34" charset="-128"/>
              </a:rPr>
              <a:t>intentional learning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en-US" sz="2200" b="1" dirty="0">
                <a:ea typeface="MS PGothic" panose="020B0600070205080204" pitchFamily="34" charset="-128"/>
              </a:rPr>
              <a:t>learning activities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en-US" sz="2200" b="1" dirty="0">
                <a:ea typeface="MS PGothic" panose="020B0600070205080204" pitchFamily="34" charset="-128"/>
              </a:rPr>
              <a:t>results</a:t>
            </a:r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5D4CD183-EFCB-4E81-8129-1216D3641214}"/>
              </a:ext>
            </a:extLst>
          </p:cNvPr>
          <p:cNvSpPr txBox="1">
            <a:spLocks/>
          </p:cNvSpPr>
          <p:nvPr/>
        </p:nvSpPr>
        <p:spPr bwMode="auto">
          <a:xfrm>
            <a:off x="755650" y="229393"/>
            <a:ext cx="7200900" cy="633413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charset="-128"/>
                <a:cs typeface="ＭＳ Ｐゴシック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nl-NL" sz="3200" b="1" dirty="0" err="1">
                <a:solidFill>
                  <a:schemeClr val="bg1"/>
                </a:solidFill>
                <a:latin typeface="Arial"/>
                <a:ea typeface="+mj-ea"/>
                <a:cs typeface="Arial"/>
              </a:rPr>
              <a:t>What</a:t>
            </a:r>
            <a:r>
              <a:rPr lang="nl-NL" sz="3200" b="1" dirty="0">
                <a:solidFill>
                  <a:schemeClr val="bg1"/>
                </a:solidFill>
                <a:latin typeface="Arial"/>
                <a:ea typeface="+mj-ea"/>
                <a:cs typeface="Arial"/>
              </a:rPr>
              <a:t> is </a:t>
            </a:r>
            <a:r>
              <a:rPr lang="nl-NL" sz="3200" b="1" dirty="0" err="1">
                <a:solidFill>
                  <a:schemeClr val="bg1"/>
                </a:solidFill>
                <a:latin typeface="Arial"/>
                <a:ea typeface="+mj-ea"/>
                <a:cs typeface="Arial"/>
              </a:rPr>
              <a:t>learning</a:t>
            </a:r>
            <a:r>
              <a:rPr lang="nl-NL" sz="3200" b="1" dirty="0">
                <a:solidFill>
                  <a:schemeClr val="bg1"/>
                </a:solidFill>
                <a:latin typeface="Arial"/>
                <a:ea typeface="+mj-ea"/>
                <a:cs typeface="Arial"/>
              </a:rPr>
              <a:t>?</a:t>
            </a:r>
            <a:endParaRPr lang="nl-NL" sz="3200" b="1" dirty="0" smtClean="0">
              <a:solidFill>
                <a:schemeClr val="bg1"/>
              </a:solidFill>
              <a:latin typeface="Arial"/>
              <a:ea typeface="+mj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57163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jdelijke aanduiding voor inhoud 2">
            <a:extLst>
              <a:ext uri="{FF2B5EF4-FFF2-40B4-BE49-F238E27FC236}">
                <a16:creationId xmlns:a16="http://schemas.microsoft.com/office/drawing/2014/main" id="{A94CBDAB-8CDA-4891-ADAA-00A943FBDC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7624" y="1268760"/>
            <a:ext cx="6142038" cy="4319587"/>
          </a:xfrm>
        </p:spPr>
        <p:txBody>
          <a:bodyPr/>
          <a:lstStyle/>
          <a:p>
            <a:pPr marL="0" indent="0" eaLnBrk="1" hangingPunct="1">
              <a:lnSpc>
                <a:spcPct val="120000"/>
              </a:lnSpc>
              <a:buNone/>
            </a:pPr>
            <a:r>
              <a:rPr lang="en-US" altLang="en-US" sz="2200" b="1" dirty="0" smtClean="0">
                <a:ea typeface="MS PGothic" panose="020B0600070205080204" pitchFamily="34" charset="-128"/>
              </a:rPr>
              <a:t>Learning through:</a:t>
            </a:r>
          </a:p>
          <a:p>
            <a:pPr marL="0" indent="0" eaLnBrk="1" hangingPunct="1">
              <a:lnSpc>
                <a:spcPct val="120000"/>
              </a:lnSpc>
              <a:buNone/>
            </a:pPr>
            <a:endParaRPr lang="en-US" altLang="en-US" sz="2200" b="1" dirty="0">
              <a:ea typeface="MS PGothic" panose="020B0600070205080204" pitchFamily="34" charset="-128"/>
            </a:endParaRPr>
          </a:p>
          <a:p>
            <a:pPr eaLnBrk="1" hangingPunct="1">
              <a:lnSpc>
                <a:spcPct val="120000"/>
              </a:lnSpc>
            </a:pPr>
            <a:r>
              <a:rPr lang="en-US" altLang="en-US" sz="2200" b="1" dirty="0" smtClean="0">
                <a:ea typeface="MS PGothic" panose="020B0600070205080204" pitchFamily="34" charset="-128"/>
              </a:rPr>
              <a:t>direct experience </a:t>
            </a:r>
          </a:p>
          <a:p>
            <a:pPr lvl="1" eaLnBrk="1" hangingPunct="1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n-US" altLang="en-US" sz="2000" dirty="0" smtClean="0">
                <a:ea typeface="MS PGothic" panose="020B0600070205080204" pitchFamily="34" charset="-128"/>
              </a:rPr>
              <a:t>going </a:t>
            </a:r>
            <a:r>
              <a:rPr lang="en-US" altLang="en-US" sz="2000" dirty="0">
                <a:ea typeface="MS PGothic" panose="020B0600070205080204" pitchFamily="34" charset="-128"/>
              </a:rPr>
              <a:t>through or acting out (by trial and error)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en-US" sz="2200" b="1" dirty="0">
                <a:ea typeface="MS PGothic" panose="020B0600070205080204" pitchFamily="34" charset="-128"/>
              </a:rPr>
              <a:t> </a:t>
            </a:r>
            <a:r>
              <a:rPr lang="en-US" altLang="en-US" sz="2200" b="1" dirty="0" smtClean="0">
                <a:ea typeface="MS PGothic" panose="020B0600070205080204" pitchFamily="34" charset="-128"/>
              </a:rPr>
              <a:t>social interaction </a:t>
            </a:r>
          </a:p>
          <a:p>
            <a:pPr lvl="1" eaLnBrk="1" hangingPunct="1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n-US" altLang="en-US" sz="2000" dirty="0" smtClean="0">
                <a:ea typeface="MS PGothic" panose="020B0600070205080204" pitchFamily="34" charset="-128"/>
              </a:rPr>
              <a:t>the </a:t>
            </a:r>
            <a:r>
              <a:rPr lang="en-US" altLang="en-US" sz="2000" dirty="0">
                <a:ea typeface="MS PGothic" panose="020B0600070205080204" pitchFamily="34" charset="-128"/>
              </a:rPr>
              <a:t>process of exchanging information </a:t>
            </a:r>
            <a:r>
              <a:rPr lang="en-US" altLang="en-US" sz="2000" dirty="0" smtClean="0">
                <a:ea typeface="MS PGothic" panose="020B0600070205080204" pitchFamily="34" charset="-128"/>
              </a:rPr>
              <a:t>with others</a:t>
            </a:r>
            <a:endParaRPr lang="en-US" altLang="en-US" sz="2000" dirty="0">
              <a:ea typeface="MS PGothic" panose="020B0600070205080204" pitchFamily="34" charset="-128"/>
            </a:endParaRPr>
          </a:p>
          <a:p>
            <a:pPr eaLnBrk="1" hangingPunct="1">
              <a:lnSpc>
                <a:spcPct val="120000"/>
              </a:lnSpc>
            </a:pPr>
            <a:r>
              <a:rPr lang="en-US" altLang="en-US" sz="2200" b="1" dirty="0">
                <a:ea typeface="MS PGothic" panose="020B0600070205080204" pitchFamily="34" charset="-128"/>
              </a:rPr>
              <a:t> </a:t>
            </a:r>
            <a:r>
              <a:rPr lang="en-US" altLang="en-US" sz="2200" b="1" dirty="0" smtClean="0">
                <a:ea typeface="MS PGothic" panose="020B0600070205080204" pitchFamily="34" charset="-128"/>
              </a:rPr>
              <a:t>thinking/reflection </a:t>
            </a:r>
          </a:p>
          <a:p>
            <a:pPr lvl="1" eaLnBrk="1" hangingPunct="1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n-US" altLang="en-US" sz="2000" dirty="0" smtClean="0">
                <a:ea typeface="MS PGothic" panose="020B0600070205080204" pitchFamily="34" charset="-128"/>
              </a:rPr>
              <a:t>by </a:t>
            </a:r>
            <a:r>
              <a:rPr lang="en-US" altLang="en-US" sz="2000" dirty="0">
                <a:ea typeface="MS PGothic" panose="020B0600070205080204" pitchFamily="34" charset="-128"/>
              </a:rPr>
              <a:t>actively considering the topic; prior to, during, or after acting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en-US" sz="2200" b="1" dirty="0" smtClean="0">
                <a:ea typeface="MS PGothic" panose="020B0600070205080204" pitchFamily="34" charset="-128"/>
              </a:rPr>
              <a:t>by </a:t>
            </a:r>
            <a:r>
              <a:rPr lang="en-US" altLang="en-US" sz="2200" b="1" dirty="0">
                <a:ea typeface="MS PGothic" panose="020B0600070205080204" pitchFamily="34" charset="-128"/>
              </a:rPr>
              <a:t>processing </a:t>
            </a:r>
            <a:r>
              <a:rPr lang="en-US" altLang="en-US" sz="2200" b="1" dirty="0" smtClean="0">
                <a:ea typeface="MS PGothic" panose="020B0600070205080204" pitchFamily="34" charset="-128"/>
              </a:rPr>
              <a:t>theory</a:t>
            </a:r>
          </a:p>
          <a:p>
            <a:pPr lvl="1" eaLnBrk="1" hangingPunct="1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n-US" altLang="en-US" sz="1800" dirty="0" smtClean="0">
                <a:ea typeface="MS PGothic" panose="020B0600070205080204" pitchFamily="34" charset="-128"/>
              </a:rPr>
              <a:t>through </a:t>
            </a:r>
            <a:r>
              <a:rPr lang="en-US" altLang="en-US" sz="1800" dirty="0">
                <a:ea typeface="MS PGothic" panose="020B0600070205080204" pitchFamily="34" charset="-128"/>
              </a:rPr>
              <a:t>assignments</a:t>
            </a:r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5D4CD183-EFCB-4E81-8129-1216D3641214}"/>
              </a:ext>
            </a:extLst>
          </p:cNvPr>
          <p:cNvSpPr txBox="1">
            <a:spLocks/>
          </p:cNvSpPr>
          <p:nvPr/>
        </p:nvSpPr>
        <p:spPr bwMode="auto">
          <a:xfrm>
            <a:off x="755650" y="229393"/>
            <a:ext cx="7200900" cy="633413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charset="-128"/>
                <a:cs typeface="ＭＳ Ｐゴシック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3200" b="1" dirty="0" smtClean="0">
                <a:solidFill>
                  <a:schemeClr val="bg1"/>
                </a:solidFill>
                <a:latin typeface="Arial"/>
                <a:ea typeface="+mj-ea"/>
                <a:cs typeface="Arial"/>
              </a:rPr>
              <a:t>Students </a:t>
            </a:r>
            <a:r>
              <a:rPr lang="en-US" sz="3200" b="1" dirty="0">
                <a:solidFill>
                  <a:schemeClr val="bg1"/>
                </a:solidFill>
                <a:latin typeface="Arial"/>
                <a:ea typeface="+mj-ea"/>
                <a:cs typeface="Arial"/>
              </a:rPr>
              <a:t>and the learning process</a:t>
            </a:r>
          </a:p>
        </p:txBody>
      </p:sp>
    </p:spTree>
    <p:extLst>
      <p:ext uri="{BB962C8B-B14F-4D97-AF65-F5344CB8AC3E}">
        <p14:creationId xmlns:p14="http://schemas.microsoft.com/office/powerpoint/2010/main" val="490810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jdelijke aanduiding voor inhoud 2">
            <a:extLst>
              <a:ext uri="{FF2B5EF4-FFF2-40B4-BE49-F238E27FC236}">
                <a16:creationId xmlns:a16="http://schemas.microsoft.com/office/drawing/2014/main" id="{A94CBDAB-8CDA-4891-ADAA-00A943FBDC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7624" y="1268760"/>
            <a:ext cx="6142038" cy="4319587"/>
          </a:xfrm>
        </p:spPr>
        <p:txBody>
          <a:bodyPr/>
          <a:lstStyle/>
          <a:p>
            <a:pPr marL="457200" indent="-457200" eaLnBrk="1" hangingPunct="1">
              <a:lnSpc>
                <a:spcPct val="120000"/>
              </a:lnSpc>
              <a:buFont typeface="+mj-lt"/>
              <a:buAutoNum type="arabicPeriod"/>
            </a:pPr>
            <a:r>
              <a:rPr lang="en-US" altLang="en-US" sz="2200" b="1" dirty="0" smtClean="0">
                <a:ea typeface="MS PGothic" panose="020B0600070205080204" pitchFamily="34" charset="-128"/>
              </a:rPr>
              <a:t>remembering</a:t>
            </a:r>
            <a:endParaRPr lang="en-US" altLang="en-US" sz="2200" b="1" dirty="0">
              <a:ea typeface="MS PGothic" panose="020B0600070205080204" pitchFamily="34" charset="-128"/>
            </a:endParaRPr>
          </a:p>
          <a:p>
            <a:pPr marL="457200" indent="-457200" eaLnBrk="1" hangingPunct="1">
              <a:lnSpc>
                <a:spcPct val="120000"/>
              </a:lnSpc>
              <a:buFont typeface="+mj-lt"/>
              <a:buAutoNum type="arabicPeriod"/>
            </a:pPr>
            <a:r>
              <a:rPr lang="en-US" altLang="en-US" sz="2200" b="1" dirty="0" smtClean="0">
                <a:ea typeface="MS PGothic" panose="020B0600070205080204" pitchFamily="34" charset="-128"/>
              </a:rPr>
              <a:t>understanding</a:t>
            </a:r>
            <a:endParaRPr lang="en-US" altLang="en-US" sz="2200" b="1" dirty="0">
              <a:ea typeface="MS PGothic" panose="020B0600070205080204" pitchFamily="34" charset="-128"/>
            </a:endParaRPr>
          </a:p>
          <a:p>
            <a:pPr marL="457200" indent="-457200" eaLnBrk="1" hangingPunct="1">
              <a:lnSpc>
                <a:spcPct val="120000"/>
              </a:lnSpc>
              <a:buFont typeface="+mj-lt"/>
              <a:buAutoNum type="arabicPeriod"/>
            </a:pPr>
            <a:r>
              <a:rPr lang="en-US" altLang="en-US" sz="2200" b="1" dirty="0" smtClean="0">
                <a:ea typeface="MS PGothic" panose="020B0600070205080204" pitchFamily="34" charset="-128"/>
              </a:rPr>
              <a:t>integrating</a:t>
            </a:r>
            <a:endParaRPr lang="en-US" altLang="en-US" sz="2200" b="1" dirty="0">
              <a:ea typeface="MS PGothic" panose="020B0600070205080204" pitchFamily="34" charset="-128"/>
            </a:endParaRPr>
          </a:p>
          <a:p>
            <a:pPr marL="457200" indent="-457200" eaLnBrk="1" hangingPunct="1">
              <a:lnSpc>
                <a:spcPct val="120000"/>
              </a:lnSpc>
              <a:buFont typeface="+mj-lt"/>
              <a:buAutoNum type="arabicPeriod"/>
            </a:pPr>
            <a:r>
              <a:rPr lang="en-US" altLang="en-US" sz="2200" b="1" dirty="0" smtClean="0">
                <a:ea typeface="MS PGothic" panose="020B0600070205080204" pitchFamily="34" charset="-128"/>
              </a:rPr>
              <a:t>applying</a:t>
            </a:r>
            <a:endParaRPr lang="en-US" altLang="en-US" sz="1800" dirty="0">
              <a:ea typeface="MS PGothic" panose="020B0600070205080204" pitchFamily="34" charset="-128"/>
            </a:endParaRPr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5D4CD183-EFCB-4E81-8129-1216D3641214}"/>
              </a:ext>
            </a:extLst>
          </p:cNvPr>
          <p:cNvSpPr txBox="1">
            <a:spLocks/>
          </p:cNvSpPr>
          <p:nvPr/>
        </p:nvSpPr>
        <p:spPr bwMode="auto">
          <a:xfrm>
            <a:off x="323528" y="229393"/>
            <a:ext cx="7992888" cy="633413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charset="-128"/>
                <a:cs typeface="ＭＳ Ｐゴシック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3200" b="1" dirty="0">
                <a:solidFill>
                  <a:schemeClr val="bg1"/>
                </a:solidFill>
                <a:latin typeface="Arial"/>
                <a:ea typeface="+mj-ea"/>
                <a:cs typeface="Arial"/>
              </a:rPr>
              <a:t>Four </a:t>
            </a:r>
            <a:r>
              <a:rPr lang="en-US" sz="3200" b="1" dirty="0" smtClean="0">
                <a:solidFill>
                  <a:schemeClr val="bg1"/>
                </a:solidFill>
                <a:latin typeface="Arial"/>
                <a:ea typeface="+mj-ea"/>
                <a:cs typeface="Arial"/>
              </a:rPr>
              <a:t>stages of information processing</a:t>
            </a:r>
            <a:endParaRPr lang="en-US" sz="3200" b="1" dirty="0">
              <a:solidFill>
                <a:schemeClr val="bg1"/>
              </a:solidFill>
              <a:latin typeface="Arial"/>
              <a:ea typeface="+mj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78651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1">
            <a:extLst>
              <a:ext uri="{FF2B5EF4-FFF2-40B4-BE49-F238E27FC236}">
                <a16:creationId xmlns:a16="http://schemas.microsoft.com/office/drawing/2014/main" id="{5D4CD183-EFCB-4E81-8129-1216D3641214}"/>
              </a:ext>
            </a:extLst>
          </p:cNvPr>
          <p:cNvSpPr txBox="1">
            <a:spLocks/>
          </p:cNvSpPr>
          <p:nvPr/>
        </p:nvSpPr>
        <p:spPr bwMode="auto">
          <a:xfrm>
            <a:off x="323528" y="229393"/>
            <a:ext cx="7992888" cy="633413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charset="-128"/>
                <a:cs typeface="ＭＳ Ｐゴシック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3200" b="1" dirty="0" smtClean="0">
                <a:solidFill>
                  <a:schemeClr val="bg1"/>
                </a:solidFill>
                <a:latin typeface="Arial"/>
                <a:ea typeface="+mj-ea"/>
                <a:cs typeface="Arial"/>
              </a:rPr>
              <a:t>How the memory works</a:t>
            </a:r>
            <a:endParaRPr lang="en-US" sz="3200" b="1" dirty="0">
              <a:solidFill>
                <a:schemeClr val="bg1"/>
              </a:solidFill>
              <a:latin typeface="Arial"/>
              <a:ea typeface="+mj-ea"/>
              <a:cs typeface="Arial"/>
            </a:endParaRPr>
          </a:p>
        </p:txBody>
      </p:sp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029089"/>
            <a:ext cx="6397570" cy="52162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36331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jdelijke aanduiding voor inhoud 2">
            <a:extLst>
              <a:ext uri="{FF2B5EF4-FFF2-40B4-BE49-F238E27FC236}">
                <a16:creationId xmlns:a16="http://schemas.microsoft.com/office/drawing/2014/main" id="{A94CBDAB-8CDA-4891-ADAA-00A943FBDC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7624" y="1268760"/>
            <a:ext cx="6142038" cy="4319587"/>
          </a:xfrm>
        </p:spPr>
        <p:txBody>
          <a:bodyPr/>
          <a:lstStyle/>
          <a:p>
            <a:pPr marL="457200" indent="-457200" eaLnBrk="1" hangingPunct="1">
              <a:lnSpc>
                <a:spcPct val="120000"/>
              </a:lnSpc>
              <a:buFont typeface="+mj-lt"/>
              <a:buAutoNum type="arabicPeriod"/>
            </a:pPr>
            <a:r>
              <a:rPr lang="en-US" altLang="en-US" sz="2200" b="1" dirty="0">
                <a:ea typeface="MS PGothic" panose="020B0600070205080204" pitchFamily="34" charset="-128"/>
              </a:rPr>
              <a:t>sensory memory</a:t>
            </a:r>
            <a:br>
              <a:rPr lang="en-US" altLang="en-US" sz="2200" b="1" dirty="0">
                <a:ea typeface="MS PGothic" panose="020B0600070205080204" pitchFamily="34" charset="-128"/>
              </a:rPr>
            </a:br>
            <a:r>
              <a:rPr lang="en-US" altLang="en-US" sz="2200" dirty="0" smtClean="0">
                <a:ea typeface="MS PGothic" panose="020B0600070205080204" pitchFamily="34" charset="-128"/>
              </a:rPr>
              <a:t>the gate-keeper</a:t>
            </a:r>
            <a:endParaRPr lang="en-US" altLang="en-US" sz="2200" b="1" dirty="0">
              <a:ea typeface="MS PGothic" panose="020B0600070205080204" pitchFamily="34" charset="-128"/>
            </a:endParaRPr>
          </a:p>
          <a:p>
            <a:pPr marL="457200" indent="-457200" eaLnBrk="1" hangingPunct="1">
              <a:lnSpc>
                <a:spcPct val="120000"/>
              </a:lnSpc>
              <a:buFont typeface="+mj-lt"/>
              <a:buAutoNum type="arabicPeriod"/>
            </a:pPr>
            <a:r>
              <a:rPr lang="en-US" altLang="en-US" sz="2200" b="1" dirty="0" smtClean="0">
                <a:ea typeface="MS PGothic" panose="020B0600070205080204" pitchFamily="34" charset="-128"/>
              </a:rPr>
              <a:t>short-term </a:t>
            </a:r>
            <a:r>
              <a:rPr lang="en-US" altLang="en-US" sz="2200" b="1" dirty="0">
                <a:ea typeface="MS PGothic" panose="020B0600070205080204" pitchFamily="34" charset="-128"/>
              </a:rPr>
              <a:t>memory</a:t>
            </a:r>
            <a:br>
              <a:rPr lang="en-US" altLang="en-US" sz="2200" b="1" dirty="0">
                <a:ea typeface="MS PGothic" panose="020B0600070205080204" pitchFamily="34" charset="-128"/>
              </a:rPr>
            </a:br>
            <a:r>
              <a:rPr lang="en-US" altLang="en-US" sz="2200" dirty="0" smtClean="0">
                <a:ea typeface="MS PGothic" panose="020B0600070205080204" pitchFamily="34" charset="-128"/>
              </a:rPr>
              <a:t>working memory</a:t>
            </a:r>
            <a:endParaRPr lang="en-US" altLang="en-US" sz="2200" b="1" dirty="0">
              <a:ea typeface="MS PGothic" panose="020B0600070205080204" pitchFamily="34" charset="-128"/>
            </a:endParaRPr>
          </a:p>
          <a:p>
            <a:pPr marL="457200" indent="-457200" eaLnBrk="1" hangingPunct="1">
              <a:lnSpc>
                <a:spcPct val="120000"/>
              </a:lnSpc>
              <a:buFont typeface="+mj-lt"/>
              <a:buAutoNum type="arabicPeriod"/>
            </a:pPr>
            <a:r>
              <a:rPr lang="en-US" altLang="en-US" sz="2200" b="1" dirty="0" smtClean="0">
                <a:ea typeface="MS PGothic" panose="020B0600070205080204" pitchFamily="34" charset="-128"/>
              </a:rPr>
              <a:t>long-term memory</a:t>
            </a:r>
          </a:p>
          <a:p>
            <a:pPr marL="400050" lvl="1" indent="0" eaLnBrk="1" hangingPunct="1">
              <a:lnSpc>
                <a:spcPct val="120000"/>
              </a:lnSpc>
              <a:buNone/>
            </a:pPr>
            <a:r>
              <a:rPr lang="en-US" altLang="en-US" sz="2200" dirty="0" smtClean="0">
                <a:ea typeface="MS PGothic" panose="020B0600070205080204" pitchFamily="34" charset="-128"/>
              </a:rPr>
              <a:t>knowledge storage</a:t>
            </a:r>
            <a:endParaRPr lang="en-US" altLang="en-US" sz="2200" dirty="0">
              <a:ea typeface="MS PGothic" panose="020B0600070205080204" pitchFamily="34" charset="-128"/>
            </a:endParaRPr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5D4CD183-EFCB-4E81-8129-1216D3641214}"/>
              </a:ext>
            </a:extLst>
          </p:cNvPr>
          <p:cNvSpPr txBox="1">
            <a:spLocks/>
          </p:cNvSpPr>
          <p:nvPr/>
        </p:nvSpPr>
        <p:spPr bwMode="auto">
          <a:xfrm>
            <a:off x="323528" y="229393"/>
            <a:ext cx="7992888" cy="633413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charset="-128"/>
                <a:cs typeface="ＭＳ Ｐゴシック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3200" b="1" dirty="0">
                <a:solidFill>
                  <a:schemeClr val="bg1"/>
                </a:solidFill>
                <a:latin typeface="Arial"/>
                <a:ea typeface="+mj-ea"/>
                <a:cs typeface="Arial"/>
              </a:rPr>
              <a:t>Three types of memory</a:t>
            </a:r>
          </a:p>
        </p:txBody>
      </p:sp>
    </p:spTree>
    <p:extLst>
      <p:ext uri="{BB962C8B-B14F-4D97-AF65-F5344CB8AC3E}">
        <p14:creationId xmlns:p14="http://schemas.microsoft.com/office/powerpoint/2010/main" val="3848859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jdelijke aanduiding voor inhoud 2">
            <a:extLst>
              <a:ext uri="{FF2B5EF4-FFF2-40B4-BE49-F238E27FC236}">
                <a16:creationId xmlns:a16="http://schemas.microsoft.com/office/drawing/2014/main" id="{A94CBDAB-8CDA-4891-ADAA-00A943FBDC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7624" y="1268760"/>
            <a:ext cx="6142038" cy="4319587"/>
          </a:xfrm>
        </p:spPr>
        <p:txBody>
          <a:bodyPr/>
          <a:lstStyle/>
          <a:p>
            <a:pPr marL="0" indent="0" eaLnBrk="1" hangingPunct="1">
              <a:lnSpc>
                <a:spcPct val="120000"/>
              </a:lnSpc>
              <a:buNone/>
            </a:pPr>
            <a:r>
              <a:rPr lang="en-US" altLang="en-US" sz="2200" b="1" dirty="0">
                <a:ea typeface="MS PGothic" panose="020B0600070205080204" pitchFamily="34" charset="-128"/>
              </a:rPr>
              <a:t>Task	</a:t>
            </a:r>
            <a:r>
              <a:rPr lang="en-US" altLang="en-US" sz="2200" dirty="0">
                <a:ea typeface="MS PGothic" panose="020B0600070205080204" pitchFamily="34" charset="-128"/>
              </a:rPr>
              <a:t>retaining new information roughly</a:t>
            </a:r>
            <a:r>
              <a:rPr lang="en-US" altLang="en-US" sz="2200" b="1" dirty="0">
                <a:ea typeface="MS PGothic" panose="020B0600070205080204" pitchFamily="34" charset="-128"/>
              </a:rPr>
              <a:t/>
            </a:r>
            <a:br>
              <a:rPr lang="en-US" altLang="en-US" sz="2200" b="1" dirty="0">
                <a:ea typeface="MS PGothic" panose="020B0600070205080204" pitchFamily="34" charset="-128"/>
              </a:rPr>
            </a:br>
            <a:r>
              <a:rPr lang="en-US" altLang="en-US" sz="2200" b="1" dirty="0">
                <a:ea typeface="MS PGothic" panose="020B0600070205080204" pitchFamily="34" charset="-128"/>
              </a:rPr>
              <a:t>	</a:t>
            </a:r>
          </a:p>
          <a:p>
            <a:pPr marL="0" indent="0" eaLnBrk="1" hangingPunct="1">
              <a:lnSpc>
                <a:spcPct val="120000"/>
              </a:lnSpc>
              <a:buNone/>
            </a:pPr>
            <a:r>
              <a:rPr lang="en-US" altLang="en-US" sz="2200" b="1" dirty="0">
                <a:ea typeface="MS PGothic" panose="020B0600070205080204" pitchFamily="34" charset="-128"/>
              </a:rPr>
              <a:t>Goal	</a:t>
            </a:r>
            <a:r>
              <a:rPr lang="en-US" altLang="en-US" sz="2200" dirty="0">
                <a:ea typeface="MS PGothic" panose="020B0600070205080204" pitchFamily="34" charset="-128"/>
              </a:rPr>
              <a:t>compare with existing knowledge</a:t>
            </a:r>
          </a:p>
          <a:p>
            <a:pPr marL="457200" indent="-457200" eaLnBrk="1" hangingPunct="1">
              <a:lnSpc>
                <a:spcPct val="120000"/>
              </a:lnSpc>
              <a:buFont typeface="+mj-lt"/>
              <a:buAutoNum type="arabicPeriod"/>
            </a:pPr>
            <a:endParaRPr lang="en-US" altLang="en-US" sz="2200" b="1" dirty="0">
              <a:ea typeface="MS PGothic" panose="020B0600070205080204" pitchFamily="34" charset="-128"/>
            </a:endParaRPr>
          </a:p>
          <a:p>
            <a:pPr marL="457200" indent="-457200" eaLnBrk="1" hangingPunct="1">
              <a:lnSpc>
                <a:spcPct val="120000"/>
              </a:lnSpc>
              <a:buFont typeface="+mj-lt"/>
              <a:buAutoNum type="arabicPeriod"/>
            </a:pPr>
            <a:endParaRPr lang="en-US" altLang="en-US" sz="2200" b="1" dirty="0">
              <a:ea typeface="MS PGothic" panose="020B0600070205080204" pitchFamily="34" charset="-128"/>
            </a:endParaRPr>
          </a:p>
          <a:p>
            <a:pPr marL="0" indent="0" eaLnBrk="1" hangingPunct="1">
              <a:lnSpc>
                <a:spcPct val="120000"/>
              </a:lnSpc>
              <a:buNone/>
            </a:pPr>
            <a:r>
              <a:rPr lang="en-US" altLang="en-US" sz="2200" b="1" dirty="0" smtClean="0">
                <a:ea typeface="MS PGothic" panose="020B0600070205080204" pitchFamily="34" charset="-128"/>
              </a:rPr>
              <a:t>Only </a:t>
            </a:r>
            <a:r>
              <a:rPr lang="en-US" altLang="en-US" sz="2200" b="1" dirty="0" err="1" smtClean="0">
                <a:ea typeface="MS PGothic" panose="020B0600070205080204" pitchFamily="34" charset="-128"/>
              </a:rPr>
              <a:t>recognisable</a:t>
            </a:r>
            <a:r>
              <a:rPr lang="en-US" altLang="en-US" sz="2200" b="1" dirty="0" smtClean="0">
                <a:ea typeface="MS PGothic" panose="020B0600070205080204" pitchFamily="34" charset="-128"/>
              </a:rPr>
              <a:t> </a:t>
            </a:r>
            <a:r>
              <a:rPr lang="en-US" altLang="en-US" sz="2200" b="1" dirty="0">
                <a:ea typeface="MS PGothic" panose="020B0600070205080204" pitchFamily="34" charset="-128"/>
              </a:rPr>
              <a:t>information </a:t>
            </a:r>
            <a:r>
              <a:rPr lang="en-US" altLang="en-US" sz="2200" b="1" dirty="0" smtClean="0">
                <a:ea typeface="MS PGothic" panose="020B0600070205080204" pitchFamily="34" charset="-128"/>
              </a:rPr>
              <a:t>is admitted to the short-term </a:t>
            </a:r>
            <a:r>
              <a:rPr lang="en-US" altLang="en-US" sz="2200" b="1" dirty="0">
                <a:ea typeface="MS PGothic" panose="020B0600070205080204" pitchFamily="34" charset="-128"/>
              </a:rPr>
              <a:t>memory.</a:t>
            </a:r>
          </a:p>
          <a:p>
            <a:pPr marL="457200" indent="-457200" eaLnBrk="1" hangingPunct="1">
              <a:lnSpc>
                <a:spcPct val="120000"/>
              </a:lnSpc>
              <a:buFont typeface="+mj-lt"/>
              <a:buAutoNum type="arabicPeriod"/>
            </a:pPr>
            <a:endParaRPr lang="en-US" altLang="en-US" sz="2200" b="1" dirty="0">
              <a:ea typeface="MS PGothic" panose="020B0600070205080204" pitchFamily="34" charset="-128"/>
            </a:endParaRPr>
          </a:p>
          <a:p>
            <a:pPr marL="0" indent="0" eaLnBrk="1" hangingPunct="1">
              <a:lnSpc>
                <a:spcPct val="120000"/>
              </a:lnSpc>
              <a:buNone/>
            </a:pPr>
            <a:r>
              <a:rPr lang="en-US" altLang="en-US" sz="2200" b="1" dirty="0">
                <a:ea typeface="MS PGothic" panose="020B0600070205080204" pitchFamily="34" charset="-128"/>
              </a:rPr>
              <a:t>Selective attention </a:t>
            </a:r>
            <a:r>
              <a:rPr lang="en-US" altLang="en-US" sz="2200" b="1" dirty="0" smtClean="0">
                <a:ea typeface="MS PGothic" panose="020B0600070205080204" pitchFamily="34" charset="-128"/>
              </a:rPr>
              <a:t>takes place at a subconscious level.</a:t>
            </a:r>
            <a:endParaRPr lang="en-US" altLang="en-US" sz="2200" b="1" dirty="0">
              <a:ea typeface="MS PGothic" panose="020B0600070205080204" pitchFamily="34" charset="-128"/>
            </a:endParaRPr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5D4CD183-EFCB-4E81-8129-1216D3641214}"/>
              </a:ext>
            </a:extLst>
          </p:cNvPr>
          <p:cNvSpPr txBox="1">
            <a:spLocks/>
          </p:cNvSpPr>
          <p:nvPr/>
        </p:nvSpPr>
        <p:spPr bwMode="auto">
          <a:xfrm>
            <a:off x="323528" y="229393"/>
            <a:ext cx="7992888" cy="633413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charset="-128"/>
                <a:cs typeface="ＭＳ Ｐゴシック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3200" b="1" dirty="0">
                <a:solidFill>
                  <a:schemeClr val="bg1"/>
                </a:solidFill>
                <a:latin typeface="Arial"/>
                <a:ea typeface="+mj-ea"/>
                <a:cs typeface="Arial"/>
              </a:rPr>
              <a:t>Sensory memory</a:t>
            </a:r>
          </a:p>
        </p:txBody>
      </p:sp>
    </p:spTree>
    <p:extLst>
      <p:ext uri="{BB962C8B-B14F-4D97-AF65-F5344CB8AC3E}">
        <p14:creationId xmlns:p14="http://schemas.microsoft.com/office/powerpoint/2010/main" val="4000531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jdelijke aanduiding voor inhoud 2">
            <a:extLst>
              <a:ext uri="{FF2B5EF4-FFF2-40B4-BE49-F238E27FC236}">
                <a16:creationId xmlns:a16="http://schemas.microsoft.com/office/drawing/2014/main" id="{A94CBDAB-8CDA-4891-ADAA-00A943FBDC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7624" y="1268760"/>
            <a:ext cx="6142038" cy="4319587"/>
          </a:xfrm>
        </p:spPr>
        <p:txBody>
          <a:bodyPr/>
          <a:lstStyle/>
          <a:p>
            <a:pPr marL="0" indent="0" eaLnBrk="1" hangingPunct="1">
              <a:lnSpc>
                <a:spcPct val="120000"/>
              </a:lnSpc>
              <a:buNone/>
            </a:pPr>
            <a:r>
              <a:rPr lang="en-US" altLang="en-US" sz="2200" b="1" dirty="0">
                <a:ea typeface="MS PGothic" panose="020B0600070205080204" pitchFamily="34" charset="-128"/>
              </a:rPr>
              <a:t>Ways to retain information for a longer time</a:t>
            </a:r>
          </a:p>
          <a:p>
            <a:pPr marL="0" indent="0" eaLnBrk="1" hangingPunct="1">
              <a:lnSpc>
                <a:spcPct val="120000"/>
              </a:lnSpc>
              <a:buNone/>
            </a:pPr>
            <a:endParaRPr lang="en-US" altLang="en-US" sz="2200" b="1" dirty="0">
              <a:ea typeface="MS PGothic" panose="020B0600070205080204" pitchFamily="34" charset="-128"/>
            </a:endParaRPr>
          </a:p>
          <a:p>
            <a:pPr eaLnBrk="1" hangingPunct="1">
              <a:lnSpc>
                <a:spcPct val="120000"/>
              </a:lnSpc>
            </a:pPr>
            <a:r>
              <a:rPr lang="en-US" altLang="en-US" sz="2200" b="1" dirty="0">
                <a:ea typeface="MS PGothic" panose="020B0600070205080204" pitchFamily="34" charset="-128"/>
              </a:rPr>
              <a:t>repetition</a:t>
            </a:r>
          </a:p>
          <a:p>
            <a:pPr lvl="1" eaLnBrk="1" hangingPunct="1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n-US" altLang="en-US" sz="2000" dirty="0">
                <a:ea typeface="MS PGothic" panose="020B0600070205080204" pitchFamily="34" charset="-128"/>
              </a:rPr>
              <a:t>maintenance repetition</a:t>
            </a:r>
          </a:p>
          <a:p>
            <a:pPr lvl="1" eaLnBrk="1" hangingPunct="1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n-US" altLang="en-US" sz="2000" dirty="0">
                <a:ea typeface="MS PGothic" panose="020B0600070205080204" pitchFamily="34" charset="-128"/>
              </a:rPr>
              <a:t>elaborated repetition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en-US" sz="2200" b="1" dirty="0">
                <a:ea typeface="MS PGothic" panose="020B0600070205080204" pitchFamily="34" charset="-128"/>
              </a:rPr>
              <a:t>encoding: mnemonic techniques</a:t>
            </a:r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5D4CD183-EFCB-4E81-8129-1216D3641214}"/>
              </a:ext>
            </a:extLst>
          </p:cNvPr>
          <p:cNvSpPr txBox="1">
            <a:spLocks/>
          </p:cNvSpPr>
          <p:nvPr/>
        </p:nvSpPr>
        <p:spPr bwMode="auto">
          <a:xfrm>
            <a:off x="323528" y="229393"/>
            <a:ext cx="7992888" cy="633413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charset="-128"/>
                <a:cs typeface="ＭＳ Ｐゴシック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3200" b="1" dirty="0" smtClean="0">
                <a:solidFill>
                  <a:schemeClr val="bg1"/>
                </a:solidFill>
                <a:latin typeface="Arial"/>
                <a:ea typeface="+mj-ea"/>
                <a:cs typeface="Arial"/>
              </a:rPr>
              <a:t>Short-term </a:t>
            </a:r>
            <a:r>
              <a:rPr lang="en-US" sz="3200" b="1" dirty="0">
                <a:solidFill>
                  <a:schemeClr val="bg1"/>
                </a:solidFill>
                <a:latin typeface="Arial"/>
                <a:ea typeface="+mj-ea"/>
                <a:cs typeface="Arial"/>
              </a:rPr>
              <a:t>memory</a:t>
            </a:r>
          </a:p>
        </p:txBody>
      </p:sp>
    </p:spTree>
    <p:extLst>
      <p:ext uri="{BB962C8B-B14F-4D97-AF65-F5344CB8AC3E}">
        <p14:creationId xmlns:p14="http://schemas.microsoft.com/office/powerpoint/2010/main" val="1674901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jdelijke aanduiding voor inhoud 2">
            <a:extLst>
              <a:ext uri="{FF2B5EF4-FFF2-40B4-BE49-F238E27FC236}">
                <a16:creationId xmlns:a16="http://schemas.microsoft.com/office/drawing/2014/main" id="{A94CBDAB-8CDA-4891-ADAA-00A943FBDC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7624" y="1268760"/>
            <a:ext cx="7704856" cy="4680520"/>
          </a:xfrm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altLang="en-US" sz="2200" b="1" dirty="0">
                <a:ea typeface="MS PGothic" panose="020B0600070205080204" pitchFamily="34" charset="-128"/>
              </a:rPr>
              <a:t>A strong learning environment</a:t>
            </a:r>
          </a:p>
          <a:p>
            <a:pPr lvl="1" eaLnBrk="1" hangingPunct="1">
              <a:lnSpc>
                <a:spcPct val="130000"/>
              </a:lnSpc>
              <a:buFont typeface="Wingdings" panose="05000000000000000000" pitchFamily="2" charset="2"/>
              <a:buChar char="§"/>
            </a:pPr>
            <a:r>
              <a:rPr lang="en-US" altLang="en-US" sz="2000" dirty="0" smtClean="0">
                <a:ea typeface="MS PGothic" panose="020B0600070205080204" pitchFamily="34" charset="-128"/>
              </a:rPr>
              <a:t>competence</a:t>
            </a:r>
            <a:r>
              <a:rPr lang="en-US" altLang="en-US" sz="2000" dirty="0">
                <a:ea typeface="MS PGothic" panose="020B0600070205080204" pitchFamily="34" charset="-128"/>
              </a:rPr>
              <a:t>, relation and autonomy</a:t>
            </a:r>
          </a:p>
          <a:p>
            <a:pPr eaLnBrk="1" hangingPunct="1">
              <a:lnSpc>
                <a:spcPct val="130000"/>
              </a:lnSpc>
            </a:pPr>
            <a:r>
              <a:rPr lang="en-US" altLang="en-US" sz="2200" b="1" dirty="0">
                <a:ea typeface="MS PGothic" panose="020B0600070205080204" pitchFamily="34" charset="-128"/>
              </a:rPr>
              <a:t>What is learning?</a:t>
            </a:r>
          </a:p>
          <a:p>
            <a:pPr lvl="1" eaLnBrk="1" hangingPunct="1">
              <a:lnSpc>
                <a:spcPct val="130000"/>
              </a:lnSpc>
              <a:buFont typeface="Wingdings" panose="05000000000000000000" pitchFamily="2" charset="2"/>
              <a:buChar char="§"/>
            </a:pPr>
            <a:r>
              <a:rPr lang="en-US" altLang="en-US" sz="2000" dirty="0" smtClean="0">
                <a:ea typeface="MS PGothic" panose="020B0600070205080204" pitchFamily="34" charset="-128"/>
              </a:rPr>
              <a:t>learning </a:t>
            </a:r>
            <a:r>
              <a:rPr lang="en-US" altLang="en-US" sz="2000" dirty="0">
                <a:ea typeface="MS PGothic" panose="020B0600070205080204" pitchFamily="34" charset="-128"/>
              </a:rPr>
              <a:t>activities and aptitude </a:t>
            </a:r>
            <a:r>
              <a:rPr lang="en-US" altLang="en-US" sz="2000" dirty="0" smtClean="0">
                <a:ea typeface="MS PGothic" panose="020B0600070205080204" pitchFamily="34" charset="-128"/>
              </a:rPr>
              <a:t>levels</a:t>
            </a:r>
            <a:endParaRPr lang="en-US" altLang="en-US" sz="2000" dirty="0">
              <a:ea typeface="MS PGothic" panose="020B0600070205080204" pitchFamily="34" charset="-128"/>
            </a:endParaRPr>
          </a:p>
          <a:p>
            <a:pPr eaLnBrk="1" hangingPunct="1">
              <a:lnSpc>
                <a:spcPct val="130000"/>
              </a:lnSpc>
            </a:pPr>
            <a:r>
              <a:rPr lang="en-US" altLang="en-US" sz="2200" b="1" dirty="0">
                <a:ea typeface="MS PGothic" panose="020B0600070205080204" pitchFamily="34" charset="-128"/>
              </a:rPr>
              <a:t>How the memory works</a:t>
            </a:r>
          </a:p>
          <a:p>
            <a:pPr lvl="1" eaLnBrk="1" hangingPunct="1">
              <a:lnSpc>
                <a:spcPct val="130000"/>
              </a:lnSpc>
              <a:buFont typeface="Wingdings" panose="05000000000000000000" pitchFamily="2" charset="2"/>
              <a:buChar char="§"/>
            </a:pPr>
            <a:r>
              <a:rPr lang="en-US" altLang="en-US" sz="2000" dirty="0" smtClean="0">
                <a:ea typeface="MS PGothic" panose="020B0600070205080204" pitchFamily="34" charset="-128"/>
              </a:rPr>
              <a:t>sensory</a:t>
            </a:r>
            <a:r>
              <a:rPr lang="en-US" altLang="en-US" sz="2000" dirty="0">
                <a:ea typeface="MS PGothic" panose="020B0600070205080204" pitchFamily="34" charset="-128"/>
              </a:rPr>
              <a:t>, short-term and </a:t>
            </a:r>
            <a:r>
              <a:rPr lang="en-US" altLang="en-US" sz="2000" dirty="0" smtClean="0">
                <a:ea typeface="MS PGothic" panose="020B0600070205080204" pitchFamily="34" charset="-128"/>
              </a:rPr>
              <a:t>long-term memory</a:t>
            </a:r>
          </a:p>
          <a:p>
            <a:pPr lvl="1" eaLnBrk="1" hangingPunct="1">
              <a:lnSpc>
                <a:spcPct val="130000"/>
              </a:lnSpc>
              <a:buFont typeface="Wingdings" panose="05000000000000000000" pitchFamily="2" charset="2"/>
              <a:buChar char="§"/>
            </a:pPr>
            <a:r>
              <a:rPr lang="en-US" altLang="en-US" sz="2000" dirty="0">
                <a:ea typeface="MS PGothic" panose="020B0600070205080204" pitchFamily="34" charset="-128"/>
              </a:rPr>
              <a:t>mnemonic </a:t>
            </a:r>
            <a:r>
              <a:rPr lang="en-US" altLang="en-US" sz="2000" dirty="0" smtClean="0">
                <a:ea typeface="MS PGothic" panose="020B0600070205080204" pitchFamily="34" charset="-128"/>
              </a:rPr>
              <a:t>techniques</a:t>
            </a:r>
            <a:endParaRPr lang="en-US" altLang="en-US" sz="2000" dirty="0">
              <a:ea typeface="MS PGothic" panose="020B0600070205080204" pitchFamily="34" charset="-128"/>
            </a:endParaRPr>
          </a:p>
          <a:p>
            <a:pPr eaLnBrk="1" hangingPunct="1">
              <a:lnSpc>
                <a:spcPct val="130000"/>
              </a:lnSpc>
            </a:pPr>
            <a:r>
              <a:rPr lang="en-US" altLang="en-US" sz="2200" b="1" dirty="0">
                <a:ea typeface="MS PGothic" panose="020B0600070205080204" pitchFamily="34" charset="-128"/>
              </a:rPr>
              <a:t>What do learning theories have to say?</a:t>
            </a:r>
          </a:p>
          <a:p>
            <a:pPr lvl="1" eaLnBrk="1" hangingPunct="1">
              <a:lnSpc>
                <a:spcPct val="130000"/>
              </a:lnSpc>
              <a:buFont typeface="Wingdings" panose="05000000000000000000" pitchFamily="2" charset="2"/>
              <a:buChar char="§"/>
            </a:pPr>
            <a:r>
              <a:rPr lang="en-US" altLang="en-US" sz="2000" dirty="0" err="1" smtClean="0">
                <a:ea typeface="MS PGothic" panose="020B0600070205080204" pitchFamily="34" charset="-128"/>
              </a:rPr>
              <a:t>behaviourism</a:t>
            </a:r>
            <a:r>
              <a:rPr lang="en-US" altLang="en-US" sz="2000" dirty="0">
                <a:ea typeface="MS PGothic" panose="020B0600070205080204" pitchFamily="34" charset="-128"/>
              </a:rPr>
              <a:t>, cognitivism, </a:t>
            </a:r>
            <a:r>
              <a:rPr lang="en-US" altLang="en-US" sz="2000" dirty="0" err="1" smtClean="0">
                <a:ea typeface="MS PGothic" panose="020B0600070205080204" pitchFamily="34" charset="-128"/>
              </a:rPr>
              <a:t>behaviourism</a:t>
            </a:r>
            <a:r>
              <a:rPr lang="en-US" altLang="en-US" sz="2000" dirty="0" smtClean="0">
                <a:ea typeface="MS PGothic" panose="020B0600070205080204" pitchFamily="34" charset="-128"/>
              </a:rPr>
              <a:t> and </a:t>
            </a:r>
            <a:r>
              <a:rPr lang="en-US" altLang="en-US" sz="2000" dirty="0">
                <a:ea typeface="MS PGothic" panose="020B0600070205080204" pitchFamily="34" charset="-128"/>
              </a:rPr>
              <a:t>constructivism</a:t>
            </a:r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5D4CD183-EFCB-4E81-8129-1216D3641214}"/>
              </a:ext>
            </a:extLst>
          </p:cNvPr>
          <p:cNvSpPr txBox="1">
            <a:spLocks/>
          </p:cNvSpPr>
          <p:nvPr/>
        </p:nvSpPr>
        <p:spPr bwMode="auto">
          <a:xfrm>
            <a:off x="755650" y="229393"/>
            <a:ext cx="7200900" cy="633413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charset="-128"/>
                <a:cs typeface="ＭＳ Ｐゴシック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nl-NL" sz="3200" b="1" dirty="0" err="1">
                <a:solidFill>
                  <a:schemeClr val="bg1"/>
                </a:solidFill>
                <a:latin typeface="Arial"/>
                <a:ea typeface="+mj-ea"/>
                <a:cs typeface="Arial"/>
              </a:rPr>
              <a:t>Overview</a:t>
            </a:r>
            <a:r>
              <a:rPr lang="nl-NL" sz="3200" b="1" dirty="0">
                <a:solidFill>
                  <a:schemeClr val="bg1"/>
                </a:solidFill>
                <a:latin typeface="Arial"/>
                <a:ea typeface="+mj-ea"/>
                <a:cs typeface="Arial"/>
              </a:rPr>
              <a:t> </a:t>
            </a:r>
            <a:r>
              <a:rPr lang="nl-NL" sz="3200" b="1" dirty="0" err="1">
                <a:solidFill>
                  <a:schemeClr val="bg1"/>
                </a:solidFill>
                <a:latin typeface="Arial"/>
                <a:ea typeface="+mj-ea"/>
                <a:cs typeface="Arial"/>
              </a:rPr>
              <a:t>presentation</a:t>
            </a:r>
            <a:endParaRPr lang="nl-NL" sz="3200" b="1" dirty="0">
              <a:solidFill>
                <a:schemeClr val="bg1"/>
              </a:solidFill>
              <a:latin typeface="Arial"/>
              <a:ea typeface="+mj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67001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jdelijke aanduiding voor inhoud 2">
            <a:extLst>
              <a:ext uri="{FF2B5EF4-FFF2-40B4-BE49-F238E27FC236}">
                <a16:creationId xmlns:a16="http://schemas.microsoft.com/office/drawing/2014/main" id="{A94CBDAB-8CDA-4891-ADAA-00A943FBDC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7624" y="1268760"/>
            <a:ext cx="6142038" cy="4319587"/>
          </a:xfrm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altLang="en-US" sz="2200" b="1" dirty="0">
                <a:ea typeface="MS PGothic" panose="020B0600070205080204" pitchFamily="34" charset="-128"/>
              </a:rPr>
              <a:t>applying a mnemonic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en-US" sz="2200" b="1" dirty="0">
                <a:ea typeface="MS PGothic" panose="020B0600070205080204" pitchFamily="34" charset="-128"/>
              </a:rPr>
              <a:t>physical reminders 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en-US" sz="2200" b="1" dirty="0">
                <a:ea typeface="MS PGothic" panose="020B0600070205080204" pitchFamily="34" charset="-128"/>
              </a:rPr>
              <a:t>Roy G. </a:t>
            </a:r>
            <a:r>
              <a:rPr lang="en-US" altLang="en-US" sz="2200" b="1" dirty="0" err="1">
                <a:ea typeface="MS PGothic" panose="020B0600070205080204" pitchFamily="34" charset="-128"/>
              </a:rPr>
              <a:t>Biv</a:t>
            </a:r>
            <a:endParaRPr lang="en-US" altLang="en-US" sz="2200" b="1" dirty="0">
              <a:ea typeface="MS PGothic" panose="020B0600070205080204" pitchFamily="34" charset="-128"/>
            </a:endParaRPr>
          </a:p>
          <a:p>
            <a:pPr eaLnBrk="1" hangingPunct="1">
              <a:lnSpc>
                <a:spcPct val="120000"/>
              </a:lnSpc>
            </a:pPr>
            <a:r>
              <a:rPr lang="en-US" altLang="en-US" sz="2200" b="1" dirty="0" smtClean="0">
                <a:ea typeface="MS PGothic" panose="020B0600070205080204" pitchFamily="34" charset="-128"/>
              </a:rPr>
              <a:t>method of loci</a:t>
            </a:r>
            <a:endParaRPr lang="en-US" altLang="en-US" sz="2200" b="1" dirty="0">
              <a:ea typeface="MS PGothic" panose="020B0600070205080204" pitchFamily="34" charset="-128"/>
            </a:endParaRPr>
          </a:p>
          <a:p>
            <a:pPr eaLnBrk="1" hangingPunct="1">
              <a:lnSpc>
                <a:spcPct val="120000"/>
              </a:lnSpc>
            </a:pPr>
            <a:r>
              <a:rPr lang="en-US" altLang="en-US" sz="2200" b="1" dirty="0" smtClean="0">
                <a:ea typeface="MS PGothic" panose="020B0600070205080204" pitchFamily="34" charset="-128"/>
              </a:rPr>
              <a:t>mind mapping</a:t>
            </a:r>
            <a:endParaRPr lang="en-US" altLang="en-US" sz="2200" b="1" dirty="0">
              <a:ea typeface="MS PGothic" panose="020B0600070205080204" pitchFamily="34" charset="-128"/>
            </a:endParaRPr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5D4CD183-EFCB-4E81-8129-1216D3641214}"/>
              </a:ext>
            </a:extLst>
          </p:cNvPr>
          <p:cNvSpPr txBox="1">
            <a:spLocks/>
          </p:cNvSpPr>
          <p:nvPr/>
        </p:nvSpPr>
        <p:spPr bwMode="auto">
          <a:xfrm>
            <a:off x="323528" y="229393"/>
            <a:ext cx="7992888" cy="633413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charset="-128"/>
                <a:cs typeface="ＭＳ Ｐゴシック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3200" b="1" dirty="0">
                <a:solidFill>
                  <a:schemeClr val="bg1"/>
                </a:solidFill>
                <a:latin typeface="Arial"/>
                <a:ea typeface="+mj-ea"/>
                <a:cs typeface="Arial"/>
              </a:rPr>
              <a:t>Mnemonic techniques</a:t>
            </a:r>
          </a:p>
        </p:txBody>
      </p:sp>
    </p:spTree>
    <p:extLst>
      <p:ext uri="{BB962C8B-B14F-4D97-AF65-F5344CB8AC3E}">
        <p14:creationId xmlns:p14="http://schemas.microsoft.com/office/powerpoint/2010/main" val="1356848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jdelijke aanduiding voor inhoud 2">
            <a:extLst>
              <a:ext uri="{FF2B5EF4-FFF2-40B4-BE49-F238E27FC236}">
                <a16:creationId xmlns:a16="http://schemas.microsoft.com/office/drawing/2014/main" id="{A94CBDAB-8CDA-4891-ADAA-00A943FBDC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7624" y="1268760"/>
            <a:ext cx="6142038" cy="4319587"/>
          </a:xfrm>
        </p:spPr>
        <p:txBody>
          <a:bodyPr/>
          <a:lstStyle/>
          <a:p>
            <a:pPr marL="0" indent="0" eaLnBrk="1" hangingPunct="1">
              <a:lnSpc>
                <a:spcPct val="120000"/>
              </a:lnSpc>
              <a:buNone/>
            </a:pPr>
            <a:r>
              <a:rPr lang="en-US" altLang="en-US" sz="2200" b="1" dirty="0">
                <a:ea typeface="MS PGothic" panose="020B0600070205080204" pitchFamily="34" charset="-128"/>
              </a:rPr>
              <a:t>Principles: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en-US" sz="2200" dirty="0" smtClean="0">
                <a:ea typeface="MS PGothic" panose="020B0600070205080204" pitchFamily="34" charset="-128"/>
              </a:rPr>
              <a:t>egocentric tendency</a:t>
            </a:r>
            <a:endParaRPr lang="en-US" altLang="en-US" sz="2200" dirty="0">
              <a:ea typeface="MS PGothic" panose="020B0600070205080204" pitchFamily="34" charset="-128"/>
            </a:endParaRPr>
          </a:p>
          <a:p>
            <a:pPr eaLnBrk="1" hangingPunct="1">
              <a:lnSpc>
                <a:spcPct val="120000"/>
              </a:lnSpc>
            </a:pPr>
            <a:r>
              <a:rPr lang="en-US" altLang="en-US" sz="2200" dirty="0">
                <a:ea typeface="MS PGothic" panose="020B0600070205080204" pitchFamily="34" charset="-128"/>
              </a:rPr>
              <a:t>key </a:t>
            </a:r>
            <a:r>
              <a:rPr lang="en-US" altLang="en-US" sz="2200" dirty="0" smtClean="0">
                <a:ea typeface="MS PGothic" panose="020B0600070205080204" pitchFamily="34" charset="-128"/>
              </a:rPr>
              <a:t>concept</a:t>
            </a:r>
            <a:endParaRPr lang="en-US" altLang="en-US" sz="2200" dirty="0">
              <a:ea typeface="MS PGothic" panose="020B0600070205080204" pitchFamily="34" charset="-128"/>
            </a:endParaRPr>
          </a:p>
          <a:p>
            <a:pPr eaLnBrk="1" hangingPunct="1">
              <a:lnSpc>
                <a:spcPct val="120000"/>
              </a:lnSpc>
            </a:pPr>
            <a:r>
              <a:rPr lang="en-US" altLang="en-US" sz="2200" dirty="0">
                <a:ea typeface="MS PGothic" panose="020B0600070205080204" pitchFamily="34" charset="-128"/>
              </a:rPr>
              <a:t>personal </a:t>
            </a:r>
            <a:r>
              <a:rPr lang="en-US" altLang="en-US" sz="2200" dirty="0" smtClean="0">
                <a:ea typeface="MS PGothic" panose="020B0600070205080204" pitchFamily="34" charset="-128"/>
              </a:rPr>
              <a:t>interpretation</a:t>
            </a:r>
            <a:endParaRPr lang="en-US" altLang="en-US" sz="2200" dirty="0">
              <a:ea typeface="MS PGothic" panose="020B0600070205080204" pitchFamily="34" charset="-128"/>
            </a:endParaRPr>
          </a:p>
          <a:p>
            <a:pPr eaLnBrk="1" hangingPunct="1">
              <a:lnSpc>
                <a:spcPct val="120000"/>
              </a:lnSpc>
            </a:pPr>
            <a:r>
              <a:rPr lang="en-US" altLang="en-US" sz="2200" dirty="0" smtClean="0">
                <a:ea typeface="MS PGothic" panose="020B0600070205080204" pitchFamily="34" charset="-128"/>
              </a:rPr>
              <a:t>reproduction of the </a:t>
            </a:r>
            <a:r>
              <a:rPr lang="en-US" altLang="en-US" sz="2200" dirty="0">
                <a:ea typeface="MS PGothic" panose="020B0600070205080204" pitchFamily="34" charset="-128"/>
              </a:rPr>
              <a:t>latest version</a:t>
            </a:r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5D4CD183-EFCB-4E81-8129-1216D3641214}"/>
              </a:ext>
            </a:extLst>
          </p:cNvPr>
          <p:cNvSpPr txBox="1">
            <a:spLocks/>
          </p:cNvSpPr>
          <p:nvPr/>
        </p:nvSpPr>
        <p:spPr bwMode="auto">
          <a:xfrm>
            <a:off x="323528" y="229393"/>
            <a:ext cx="7992888" cy="633413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charset="-128"/>
                <a:cs typeface="ＭＳ Ｐゴシック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3200" b="1" dirty="0" smtClean="0">
                <a:solidFill>
                  <a:schemeClr val="bg1"/>
                </a:solidFill>
                <a:latin typeface="Arial"/>
                <a:ea typeface="+mj-ea"/>
                <a:cs typeface="Arial"/>
              </a:rPr>
              <a:t>Long-term </a:t>
            </a:r>
            <a:r>
              <a:rPr lang="en-US" sz="3200" b="1" dirty="0">
                <a:solidFill>
                  <a:schemeClr val="bg1"/>
                </a:solidFill>
                <a:latin typeface="Arial"/>
                <a:ea typeface="+mj-ea"/>
                <a:cs typeface="Arial"/>
              </a:rPr>
              <a:t>memory</a:t>
            </a:r>
          </a:p>
        </p:txBody>
      </p:sp>
    </p:spTree>
    <p:extLst>
      <p:ext uri="{BB962C8B-B14F-4D97-AF65-F5344CB8AC3E}">
        <p14:creationId xmlns:p14="http://schemas.microsoft.com/office/powerpoint/2010/main" val="2780269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1">
            <a:extLst>
              <a:ext uri="{FF2B5EF4-FFF2-40B4-BE49-F238E27FC236}">
                <a16:creationId xmlns:a16="http://schemas.microsoft.com/office/drawing/2014/main" id="{5D4CD183-EFCB-4E81-8129-1216D3641214}"/>
              </a:ext>
            </a:extLst>
          </p:cNvPr>
          <p:cNvSpPr txBox="1">
            <a:spLocks/>
          </p:cNvSpPr>
          <p:nvPr/>
        </p:nvSpPr>
        <p:spPr bwMode="auto">
          <a:xfrm>
            <a:off x="323528" y="229393"/>
            <a:ext cx="8568952" cy="633413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charset="-128"/>
                <a:cs typeface="ＭＳ Ｐゴシック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3200" b="1" dirty="0">
                <a:solidFill>
                  <a:schemeClr val="bg1"/>
                </a:solidFill>
                <a:latin typeface="Arial"/>
                <a:ea typeface="+mj-ea"/>
                <a:cs typeface="Arial"/>
              </a:rPr>
              <a:t>Short- </a:t>
            </a:r>
            <a:r>
              <a:rPr lang="en-US" sz="3200" b="1" dirty="0" smtClean="0">
                <a:solidFill>
                  <a:schemeClr val="bg1"/>
                </a:solidFill>
                <a:latin typeface="Arial"/>
                <a:ea typeface="+mj-ea"/>
                <a:cs typeface="Arial"/>
              </a:rPr>
              <a:t>versus long-term </a:t>
            </a:r>
            <a:r>
              <a:rPr lang="en-US" sz="3200" b="1" dirty="0">
                <a:solidFill>
                  <a:schemeClr val="bg1"/>
                </a:solidFill>
                <a:latin typeface="Arial"/>
                <a:ea typeface="+mj-ea"/>
                <a:cs typeface="Arial"/>
              </a:rPr>
              <a:t>memory</a:t>
            </a:r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549" y="1700808"/>
            <a:ext cx="8160909" cy="24482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84300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jdelijke aanduiding voor inhoud 2">
            <a:extLst>
              <a:ext uri="{FF2B5EF4-FFF2-40B4-BE49-F238E27FC236}">
                <a16:creationId xmlns:a16="http://schemas.microsoft.com/office/drawing/2014/main" id="{A94CBDAB-8CDA-4891-ADAA-00A943FBDC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7624" y="1268760"/>
            <a:ext cx="6768752" cy="4319587"/>
          </a:xfrm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altLang="en-US" sz="2200" b="1" dirty="0">
                <a:ea typeface="MS PGothic" panose="020B0600070205080204" pitchFamily="34" charset="-128"/>
              </a:rPr>
              <a:t>behaviorism and conditioning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en-US" sz="2200" b="1" dirty="0">
                <a:ea typeface="MS PGothic" panose="020B0600070205080204" pitchFamily="34" charset="-128"/>
              </a:rPr>
              <a:t>cognitivism and metacognition	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en-US" sz="2200" b="1" dirty="0" smtClean="0">
                <a:ea typeface="MS PGothic" panose="020B0600070205080204" pitchFamily="34" charset="-128"/>
              </a:rPr>
              <a:t>cognitive </a:t>
            </a:r>
            <a:r>
              <a:rPr lang="en-US" altLang="en-US" sz="2200" b="1" dirty="0" err="1" smtClean="0">
                <a:ea typeface="MS PGothic" panose="020B0600070205080204" pitchFamily="34" charset="-128"/>
              </a:rPr>
              <a:t>behavioural</a:t>
            </a:r>
            <a:r>
              <a:rPr lang="en-US" altLang="en-US" sz="2200" b="1" dirty="0" smtClean="0">
                <a:ea typeface="MS PGothic" panose="020B0600070205080204" pitchFamily="34" charset="-128"/>
              </a:rPr>
              <a:t> theory and </a:t>
            </a:r>
            <a:r>
              <a:rPr lang="en-US" altLang="en-US" sz="2200" b="1" dirty="0">
                <a:ea typeface="MS PGothic" panose="020B0600070205080204" pitchFamily="34" charset="-128"/>
              </a:rPr>
              <a:t>mental </a:t>
            </a:r>
            <a:r>
              <a:rPr lang="en-US" altLang="en-US" sz="2200" b="1" dirty="0" smtClean="0">
                <a:ea typeface="MS PGothic" panose="020B0600070205080204" pitchFamily="34" charset="-128"/>
              </a:rPr>
              <a:t>processes</a:t>
            </a:r>
            <a:endParaRPr lang="en-US" altLang="en-US" sz="2200" b="1" dirty="0">
              <a:ea typeface="MS PGothic" panose="020B0600070205080204" pitchFamily="34" charset="-128"/>
            </a:endParaRPr>
          </a:p>
          <a:p>
            <a:pPr eaLnBrk="1" hangingPunct="1">
              <a:lnSpc>
                <a:spcPct val="120000"/>
              </a:lnSpc>
            </a:pPr>
            <a:r>
              <a:rPr lang="en-US" altLang="en-US" sz="2200" b="1" dirty="0">
                <a:ea typeface="MS PGothic" panose="020B0600070205080204" pitchFamily="34" charset="-128"/>
              </a:rPr>
              <a:t>constructivism and key </a:t>
            </a:r>
            <a:r>
              <a:rPr lang="en-US" altLang="en-US" sz="2200" b="1" dirty="0" smtClean="0">
                <a:ea typeface="MS PGothic" panose="020B0600070205080204" pitchFamily="34" charset="-128"/>
              </a:rPr>
              <a:t>features </a:t>
            </a:r>
            <a:r>
              <a:rPr lang="en-US" altLang="en-US" sz="2200" b="1" dirty="0">
                <a:ea typeface="MS PGothic" panose="020B0600070205080204" pitchFamily="34" charset="-128"/>
              </a:rPr>
              <a:t>of education</a:t>
            </a:r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5D4CD183-EFCB-4E81-8129-1216D3641214}"/>
              </a:ext>
            </a:extLst>
          </p:cNvPr>
          <p:cNvSpPr txBox="1">
            <a:spLocks/>
          </p:cNvSpPr>
          <p:nvPr/>
        </p:nvSpPr>
        <p:spPr bwMode="auto">
          <a:xfrm>
            <a:off x="323528" y="229393"/>
            <a:ext cx="7992888" cy="633413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charset="-128"/>
                <a:cs typeface="ＭＳ Ｐゴシック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3200" b="1" dirty="0" smtClean="0">
                <a:solidFill>
                  <a:schemeClr val="bg1"/>
                </a:solidFill>
                <a:latin typeface="Arial"/>
                <a:ea typeface="+mj-ea"/>
                <a:cs typeface="Arial"/>
              </a:rPr>
              <a:t>What do learning theories have to say?</a:t>
            </a:r>
            <a:endParaRPr lang="en-US" sz="3200" b="1" dirty="0">
              <a:solidFill>
                <a:schemeClr val="bg1"/>
              </a:solidFill>
              <a:latin typeface="Arial"/>
              <a:ea typeface="+mj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00770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jdelijke aanduiding voor inhoud 2">
            <a:extLst>
              <a:ext uri="{FF2B5EF4-FFF2-40B4-BE49-F238E27FC236}">
                <a16:creationId xmlns:a16="http://schemas.microsoft.com/office/drawing/2014/main" id="{A94CBDAB-8CDA-4891-ADAA-00A943FBDC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7624" y="1268760"/>
            <a:ext cx="6768752" cy="4319587"/>
          </a:xfrm>
        </p:spPr>
        <p:txBody>
          <a:bodyPr/>
          <a:lstStyle/>
          <a:p>
            <a:pPr marL="0" indent="0" eaLnBrk="1" hangingPunct="1">
              <a:lnSpc>
                <a:spcPct val="120000"/>
              </a:lnSpc>
              <a:buNone/>
            </a:pPr>
            <a:r>
              <a:rPr lang="en-US" altLang="en-US" sz="2200" b="1" dirty="0" smtClean="0">
                <a:ea typeface="MS PGothic" panose="020B0600070205080204" pitchFamily="34" charset="-128"/>
              </a:rPr>
              <a:t>Two closely connected learning theory principles: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en-US" sz="2200" dirty="0" smtClean="0">
                <a:ea typeface="MS PGothic" panose="020B0600070205080204" pitchFamily="34" charset="-128"/>
              </a:rPr>
              <a:t>classical </a:t>
            </a:r>
            <a:r>
              <a:rPr lang="en-US" altLang="en-US" sz="2200" dirty="0">
                <a:ea typeface="MS PGothic" panose="020B0600070205080204" pitchFamily="34" charset="-128"/>
              </a:rPr>
              <a:t>conditioning (Pavlov</a:t>
            </a:r>
            <a:r>
              <a:rPr lang="en-US" altLang="en-US" sz="2200" dirty="0" smtClean="0">
                <a:ea typeface="MS PGothic" panose="020B0600070205080204" pitchFamily="34" charset="-128"/>
              </a:rPr>
              <a:t>)</a:t>
            </a:r>
            <a:endParaRPr lang="en-US" altLang="en-US" sz="2200" dirty="0">
              <a:ea typeface="MS PGothic" panose="020B0600070205080204" pitchFamily="34" charset="-128"/>
            </a:endParaRPr>
          </a:p>
          <a:p>
            <a:pPr eaLnBrk="1" hangingPunct="1">
              <a:lnSpc>
                <a:spcPct val="120000"/>
              </a:lnSpc>
            </a:pPr>
            <a:r>
              <a:rPr lang="en-US" altLang="en-US" sz="2200" dirty="0">
                <a:ea typeface="MS PGothic" panose="020B0600070205080204" pitchFamily="34" charset="-128"/>
              </a:rPr>
              <a:t>operant conditioning (Skinner)</a:t>
            </a:r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5D4CD183-EFCB-4E81-8129-1216D3641214}"/>
              </a:ext>
            </a:extLst>
          </p:cNvPr>
          <p:cNvSpPr txBox="1">
            <a:spLocks/>
          </p:cNvSpPr>
          <p:nvPr/>
        </p:nvSpPr>
        <p:spPr bwMode="auto">
          <a:xfrm>
            <a:off x="323528" y="229393"/>
            <a:ext cx="7992888" cy="633413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charset="-128"/>
                <a:cs typeface="ＭＳ Ｐゴシック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3200" b="1" dirty="0" smtClean="0">
                <a:solidFill>
                  <a:schemeClr val="bg1"/>
                </a:solidFill>
                <a:latin typeface="Arial"/>
                <a:ea typeface="+mj-ea"/>
                <a:cs typeface="Arial"/>
              </a:rPr>
              <a:t>Behaviorism</a:t>
            </a:r>
            <a:endParaRPr lang="en-US" sz="3200" b="1" dirty="0">
              <a:solidFill>
                <a:schemeClr val="bg1"/>
              </a:solidFill>
              <a:latin typeface="Arial"/>
              <a:ea typeface="+mj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57351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jdelijke aanduiding voor inhoud 2">
            <a:extLst>
              <a:ext uri="{FF2B5EF4-FFF2-40B4-BE49-F238E27FC236}">
                <a16:creationId xmlns:a16="http://schemas.microsoft.com/office/drawing/2014/main" id="{A94CBDAB-8CDA-4891-ADAA-00A943FBDC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7624" y="1268760"/>
            <a:ext cx="6768752" cy="4319587"/>
          </a:xfrm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altLang="en-US" sz="2200" b="1" dirty="0" smtClean="0">
                <a:ea typeface="MS PGothic" panose="020B0600070205080204" pitchFamily="34" charset="-128"/>
              </a:rPr>
              <a:t>emotional learning</a:t>
            </a:r>
            <a:endParaRPr lang="en-US" altLang="en-US" sz="2200" b="1" dirty="0">
              <a:ea typeface="MS PGothic" panose="020B0600070205080204" pitchFamily="34" charset="-128"/>
            </a:endParaRPr>
          </a:p>
          <a:p>
            <a:pPr eaLnBrk="1" hangingPunct="1">
              <a:lnSpc>
                <a:spcPct val="120000"/>
              </a:lnSpc>
            </a:pPr>
            <a:r>
              <a:rPr lang="en-US" altLang="en-US" sz="2200" b="1" dirty="0">
                <a:ea typeface="MS PGothic" panose="020B0600070205080204" pitchFamily="34" charset="-128"/>
              </a:rPr>
              <a:t>stimulus generalization</a:t>
            </a:r>
          </a:p>
          <a:p>
            <a:pPr marL="0" indent="0" eaLnBrk="1" hangingPunct="1">
              <a:lnSpc>
                <a:spcPct val="120000"/>
              </a:lnSpc>
              <a:buNone/>
            </a:pPr>
            <a:endParaRPr lang="en-US" altLang="en-US" sz="2200" b="1" dirty="0">
              <a:ea typeface="MS PGothic" panose="020B0600070205080204" pitchFamily="34" charset="-128"/>
            </a:endParaRPr>
          </a:p>
          <a:p>
            <a:pPr eaLnBrk="1" hangingPunct="1">
              <a:lnSpc>
                <a:spcPct val="120000"/>
              </a:lnSpc>
            </a:pPr>
            <a:r>
              <a:rPr lang="en-US" altLang="en-US" sz="2200" b="1" dirty="0">
                <a:ea typeface="MS PGothic" panose="020B0600070205080204" pitchFamily="34" charset="-128"/>
              </a:rPr>
              <a:t>laws of classic conditioning	</a:t>
            </a:r>
            <a:br>
              <a:rPr lang="en-US" altLang="en-US" sz="2200" b="1" dirty="0">
                <a:ea typeface="MS PGothic" panose="020B0600070205080204" pitchFamily="34" charset="-128"/>
              </a:rPr>
            </a:br>
            <a:r>
              <a:rPr lang="en-US" altLang="en-US" sz="2200" b="1" dirty="0">
                <a:ea typeface="MS PGothic" panose="020B0600070205080204" pitchFamily="34" charset="-128"/>
              </a:rPr>
              <a:t>(Thorndike)</a:t>
            </a:r>
          </a:p>
          <a:p>
            <a:pPr lvl="1" eaLnBrk="1" hangingPunct="1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n-US" altLang="en-US" sz="2000" dirty="0">
                <a:ea typeface="MS PGothic" panose="020B0600070205080204" pitchFamily="34" charset="-128"/>
              </a:rPr>
              <a:t>law of repetition</a:t>
            </a:r>
          </a:p>
          <a:p>
            <a:pPr lvl="1" eaLnBrk="1" hangingPunct="1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n-US" altLang="en-US" sz="2000" dirty="0">
                <a:ea typeface="MS PGothic" panose="020B0600070205080204" pitchFamily="34" charset="-128"/>
              </a:rPr>
              <a:t>law of </a:t>
            </a:r>
            <a:r>
              <a:rPr lang="en-US" altLang="en-US" sz="2000" dirty="0" smtClean="0">
                <a:ea typeface="MS PGothic" panose="020B0600070205080204" pitchFamily="34" charset="-128"/>
              </a:rPr>
              <a:t>effect</a:t>
            </a:r>
            <a:endParaRPr lang="en-US" altLang="en-US" sz="2200" b="1" dirty="0">
              <a:ea typeface="MS PGothic" panose="020B0600070205080204" pitchFamily="34" charset="-128"/>
            </a:endParaRPr>
          </a:p>
          <a:p>
            <a:pPr marL="0" indent="0" eaLnBrk="1" hangingPunct="1">
              <a:lnSpc>
                <a:spcPct val="120000"/>
              </a:lnSpc>
              <a:buNone/>
            </a:pPr>
            <a:endParaRPr lang="en-US" altLang="en-US" sz="2200" b="1" dirty="0" smtClean="0">
              <a:ea typeface="MS PGothic" panose="020B0600070205080204" pitchFamily="34" charset="-128"/>
            </a:endParaRPr>
          </a:p>
          <a:p>
            <a:pPr eaLnBrk="1" hangingPunct="1">
              <a:lnSpc>
                <a:spcPct val="120000"/>
              </a:lnSpc>
            </a:pPr>
            <a:r>
              <a:rPr lang="en-US" altLang="en-US" sz="2200" b="1" dirty="0" smtClean="0">
                <a:ea typeface="MS PGothic" panose="020B0600070205080204" pitchFamily="34" charset="-128"/>
              </a:rPr>
              <a:t>insight</a:t>
            </a:r>
            <a:endParaRPr lang="en-US" altLang="en-US" sz="2200" b="1" dirty="0">
              <a:ea typeface="MS PGothic" panose="020B0600070205080204" pitchFamily="34" charset="-128"/>
            </a:endParaRPr>
          </a:p>
          <a:p>
            <a:pPr lvl="1" eaLnBrk="1" hangingPunct="1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n-US" altLang="en-US" sz="2000" dirty="0" smtClean="0">
                <a:ea typeface="MS PGothic" panose="020B0600070205080204" pitchFamily="34" charset="-128"/>
              </a:rPr>
              <a:t>rewarding </a:t>
            </a:r>
            <a:r>
              <a:rPr lang="en-US" altLang="en-US" sz="2000" dirty="0">
                <a:ea typeface="MS PGothic" panose="020B0600070205080204" pitchFamily="34" charset="-128"/>
              </a:rPr>
              <a:t>desirable </a:t>
            </a:r>
            <a:r>
              <a:rPr lang="en-US" altLang="en-US" sz="2000" dirty="0" err="1" smtClean="0">
                <a:ea typeface="MS PGothic" panose="020B0600070205080204" pitchFamily="34" charset="-128"/>
              </a:rPr>
              <a:t>behaviour</a:t>
            </a:r>
            <a:r>
              <a:rPr lang="en-US" altLang="en-US" sz="2000" dirty="0" smtClean="0">
                <a:ea typeface="MS PGothic" panose="020B0600070205080204" pitchFamily="34" charset="-128"/>
              </a:rPr>
              <a:t> </a:t>
            </a:r>
            <a:r>
              <a:rPr lang="en-US" altLang="en-US" sz="2000" dirty="0">
                <a:ea typeface="MS PGothic" panose="020B0600070205080204" pitchFamily="34" charset="-128"/>
              </a:rPr>
              <a:t>is more effective that punishing unwanted </a:t>
            </a:r>
            <a:r>
              <a:rPr lang="en-US" altLang="en-US" sz="2000" dirty="0" err="1" smtClean="0">
                <a:ea typeface="MS PGothic" panose="020B0600070205080204" pitchFamily="34" charset="-128"/>
              </a:rPr>
              <a:t>behaviour</a:t>
            </a:r>
            <a:endParaRPr lang="en-US" altLang="en-US" sz="2000" dirty="0">
              <a:ea typeface="MS PGothic" panose="020B0600070205080204" pitchFamily="34" charset="-128"/>
            </a:endParaRPr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5D4CD183-EFCB-4E81-8129-1216D3641214}"/>
              </a:ext>
            </a:extLst>
          </p:cNvPr>
          <p:cNvSpPr txBox="1">
            <a:spLocks/>
          </p:cNvSpPr>
          <p:nvPr/>
        </p:nvSpPr>
        <p:spPr bwMode="auto">
          <a:xfrm>
            <a:off x="323528" y="229393"/>
            <a:ext cx="7992888" cy="633413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charset="-128"/>
                <a:cs typeface="ＭＳ Ｐゴシック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3200" b="1" dirty="0" smtClean="0">
                <a:solidFill>
                  <a:schemeClr val="bg1"/>
                </a:solidFill>
                <a:latin typeface="Arial"/>
                <a:ea typeface="+mj-ea"/>
                <a:cs typeface="Arial"/>
              </a:rPr>
              <a:t>Classical </a:t>
            </a:r>
            <a:r>
              <a:rPr lang="en-US" sz="3200" b="1" dirty="0">
                <a:solidFill>
                  <a:schemeClr val="bg1"/>
                </a:solidFill>
                <a:latin typeface="Arial"/>
                <a:ea typeface="+mj-ea"/>
                <a:cs typeface="Arial"/>
              </a:rPr>
              <a:t>conditioning	</a:t>
            </a:r>
          </a:p>
        </p:txBody>
      </p:sp>
    </p:spTree>
    <p:extLst>
      <p:ext uri="{BB962C8B-B14F-4D97-AF65-F5344CB8AC3E}">
        <p14:creationId xmlns:p14="http://schemas.microsoft.com/office/powerpoint/2010/main" val="2196263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jdelijke aanduiding voor inhoud 2">
            <a:extLst>
              <a:ext uri="{FF2B5EF4-FFF2-40B4-BE49-F238E27FC236}">
                <a16:creationId xmlns:a16="http://schemas.microsoft.com/office/drawing/2014/main" id="{A94CBDAB-8CDA-4891-ADAA-00A943FBDC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7624" y="1268760"/>
            <a:ext cx="6768752" cy="4319587"/>
          </a:xfrm>
        </p:spPr>
        <p:txBody>
          <a:bodyPr/>
          <a:lstStyle/>
          <a:p>
            <a:pPr marL="263525" indent="-254000" eaLnBrk="1" hangingPunct="1">
              <a:buFontTx/>
              <a:buNone/>
            </a:pPr>
            <a:r>
              <a:rPr lang="nl-NL" altLang="en-US" sz="2200" b="1" dirty="0">
                <a:solidFill>
                  <a:srgbClr val="000000"/>
                </a:solidFill>
                <a:ea typeface="ヒラギノ角ゴ Pro W3" pitchFamily="124" charset="-128"/>
              </a:rPr>
              <a:t>The basis is </a:t>
            </a:r>
            <a:r>
              <a:rPr lang="nl-NL" altLang="en-US" sz="2200" b="1" dirty="0" err="1">
                <a:solidFill>
                  <a:srgbClr val="000000"/>
                </a:solidFill>
                <a:ea typeface="ヒラギノ角ゴ Pro W3" pitchFamily="124" charset="-128"/>
              </a:rPr>
              <a:t>spontaneous</a:t>
            </a:r>
            <a:r>
              <a:rPr lang="nl-NL" altLang="en-US" sz="2200" b="1" dirty="0">
                <a:solidFill>
                  <a:srgbClr val="000000"/>
                </a:solidFill>
                <a:ea typeface="ヒラギノ角ゴ Pro W3" pitchFamily="124" charset="-128"/>
              </a:rPr>
              <a:t> </a:t>
            </a:r>
            <a:r>
              <a:rPr lang="nl-NL" altLang="en-US" sz="2200" b="1" dirty="0" err="1">
                <a:solidFill>
                  <a:srgbClr val="000000"/>
                </a:solidFill>
                <a:ea typeface="ヒラギノ角ゴ Pro W3" pitchFamily="124" charset="-128"/>
              </a:rPr>
              <a:t>behavior</a:t>
            </a:r>
            <a:endParaRPr lang="nl-NL" altLang="en-US" sz="2200" b="1" dirty="0">
              <a:solidFill>
                <a:srgbClr val="000000"/>
              </a:solidFill>
              <a:ea typeface="ヒラギノ角ゴ Pro W3" pitchFamily="124" charset="-128"/>
            </a:endParaRPr>
          </a:p>
          <a:p>
            <a:pPr marL="923925" lvl="1" indent="-457200" eaLnBrk="1" hangingPunct="1">
              <a:buFont typeface="Wingdings" panose="05000000000000000000" pitchFamily="2" charset="2"/>
              <a:buChar char="§"/>
            </a:pPr>
            <a:r>
              <a:rPr lang="nl-NL" altLang="en-US" sz="2000" dirty="0" smtClean="0">
                <a:solidFill>
                  <a:srgbClr val="000000"/>
                </a:solidFill>
                <a:ea typeface="ヒラギノ角ゴ Pro W3" pitchFamily="124" charset="-128"/>
              </a:rPr>
              <a:t>fine-</a:t>
            </a:r>
            <a:r>
              <a:rPr lang="nl-NL" altLang="en-US" sz="2000" dirty="0" err="1" smtClean="0">
                <a:solidFill>
                  <a:srgbClr val="000000"/>
                </a:solidFill>
                <a:ea typeface="ヒラギノ角ゴ Pro W3" pitchFamily="124" charset="-128"/>
              </a:rPr>
              <a:t>tuning</a:t>
            </a:r>
            <a:r>
              <a:rPr lang="nl-NL" altLang="en-US" sz="2000" dirty="0" smtClean="0">
                <a:solidFill>
                  <a:srgbClr val="000000"/>
                </a:solidFill>
                <a:ea typeface="ヒラギノ角ゴ Pro W3" pitchFamily="124" charset="-128"/>
              </a:rPr>
              <a:t> </a:t>
            </a:r>
            <a:r>
              <a:rPr lang="nl-NL" altLang="en-US" sz="2000" dirty="0" err="1">
                <a:solidFill>
                  <a:srgbClr val="000000"/>
                </a:solidFill>
                <a:ea typeface="ヒラギノ角ゴ Pro W3" pitchFamily="124" charset="-128"/>
              </a:rPr>
              <a:t>behavor</a:t>
            </a:r>
            <a:r>
              <a:rPr lang="nl-NL" altLang="en-US" sz="2000" dirty="0">
                <a:solidFill>
                  <a:srgbClr val="000000"/>
                </a:solidFill>
                <a:ea typeface="ヒラギノ角ゴ Pro W3" pitchFamily="124" charset="-128"/>
              </a:rPr>
              <a:t>:</a:t>
            </a:r>
          </a:p>
          <a:p>
            <a:pPr marL="1541463" lvl="3" indent="-342900" eaLnBrk="1" hangingPunct="1">
              <a:buFont typeface="Wingdings" panose="05000000000000000000" pitchFamily="2" charset="2"/>
              <a:buChar char="§"/>
            </a:pPr>
            <a:r>
              <a:rPr lang="nl-NL" altLang="en-US" dirty="0" err="1">
                <a:solidFill>
                  <a:srgbClr val="000000"/>
                </a:solidFill>
                <a:ea typeface="ヒラギノ角ゴ Pro W3" pitchFamily="124" charset="-128"/>
              </a:rPr>
              <a:t>positive</a:t>
            </a:r>
            <a:r>
              <a:rPr lang="nl-NL" altLang="en-US" dirty="0">
                <a:solidFill>
                  <a:srgbClr val="000000"/>
                </a:solidFill>
                <a:ea typeface="ヒラギノ角ゴ Pro W3" pitchFamily="124" charset="-128"/>
              </a:rPr>
              <a:t> </a:t>
            </a:r>
            <a:r>
              <a:rPr lang="nl-NL" altLang="en-US" dirty="0" err="1">
                <a:solidFill>
                  <a:srgbClr val="000000"/>
                </a:solidFill>
                <a:ea typeface="ヒラギノ角ゴ Pro W3" pitchFamily="124" charset="-128"/>
              </a:rPr>
              <a:t>reinforcement</a:t>
            </a:r>
            <a:endParaRPr lang="nl-NL" altLang="en-US" dirty="0">
              <a:solidFill>
                <a:srgbClr val="000000"/>
              </a:solidFill>
              <a:ea typeface="ヒラギノ角ゴ Pro W3" pitchFamily="124" charset="-128"/>
            </a:endParaRPr>
          </a:p>
          <a:p>
            <a:pPr marL="1541463" lvl="3" indent="-342900" eaLnBrk="1" hangingPunct="1">
              <a:buFont typeface="Wingdings" panose="05000000000000000000" pitchFamily="2" charset="2"/>
              <a:buChar char="§"/>
            </a:pPr>
            <a:r>
              <a:rPr lang="nl-NL" altLang="en-US" dirty="0" err="1">
                <a:solidFill>
                  <a:srgbClr val="000000"/>
                </a:solidFill>
                <a:ea typeface="ヒラギノ角ゴ Pro W3" pitchFamily="124" charset="-128"/>
              </a:rPr>
              <a:t>negative</a:t>
            </a:r>
            <a:r>
              <a:rPr lang="nl-NL" altLang="en-US" dirty="0">
                <a:solidFill>
                  <a:srgbClr val="000000"/>
                </a:solidFill>
                <a:ea typeface="ヒラギノ角ゴ Pro W3" pitchFamily="124" charset="-128"/>
              </a:rPr>
              <a:t> </a:t>
            </a:r>
            <a:r>
              <a:rPr lang="nl-NL" altLang="en-US" dirty="0" err="1">
                <a:solidFill>
                  <a:srgbClr val="000000"/>
                </a:solidFill>
                <a:ea typeface="ヒラギノ角ゴ Pro W3" pitchFamily="124" charset="-128"/>
              </a:rPr>
              <a:t>reinforcement</a:t>
            </a:r>
            <a:r>
              <a:rPr lang="nl-NL" altLang="en-US" dirty="0">
                <a:solidFill>
                  <a:srgbClr val="000000"/>
                </a:solidFill>
                <a:ea typeface="ヒラギノ角ゴ Pro W3" pitchFamily="124" charset="-128"/>
              </a:rPr>
              <a:t> (</a:t>
            </a:r>
            <a:r>
              <a:rPr lang="nl-NL" altLang="en-US" dirty="0" err="1">
                <a:solidFill>
                  <a:srgbClr val="000000"/>
                </a:solidFill>
                <a:ea typeface="ヒラギノ角ゴ Pro W3" pitchFamily="124" charset="-128"/>
              </a:rPr>
              <a:t>avoidance</a:t>
            </a:r>
            <a:r>
              <a:rPr lang="nl-NL" altLang="en-US" dirty="0">
                <a:solidFill>
                  <a:srgbClr val="000000"/>
                </a:solidFill>
                <a:ea typeface="ヒラギノ角ゴ Pro W3" pitchFamily="124" charset="-128"/>
              </a:rPr>
              <a:t> </a:t>
            </a:r>
            <a:r>
              <a:rPr lang="nl-NL" altLang="en-US" dirty="0" err="1">
                <a:solidFill>
                  <a:srgbClr val="000000"/>
                </a:solidFill>
                <a:ea typeface="ヒラギノ角ゴ Pro W3" pitchFamily="124" charset="-128"/>
              </a:rPr>
              <a:t>learning</a:t>
            </a:r>
            <a:r>
              <a:rPr lang="nl-NL" altLang="en-US" dirty="0">
                <a:solidFill>
                  <a:srgbClr val="000000"/>
                </a:solidFill>
                <a:ea typeface="ヒラギノ角ゴ Pro W3" pitchFamily="124" charset="-128"/>
              </a:rPr>
              <a:t>)</a:t>
            </a:r>
          </a:p>
          <a:p>
            <a:pPr marL="627063" lvl="1" eaLnBrk="1" hangingPunct="1">
              <a:buFontTx/>
              <a:buNone/>
            </a:pPr>
            <a:endParaRPr lang="nl-NL" altLang="en-US" sz="2400" dirty="0">
              <a:solidFill>
                <a:srgbClr val="000000"/>
              </a:solidFill>
              <a:ea typeface="ヒラギノ角ゴ Pro W3" pitchFamily="124" charset="-128"/>
            </a:endParaRPr>
          </a:p>
          <a:p>
            <a:pPr marL="263525" indent="-254000" eaLnBrk="1" hangingPunct="1">
              <a:buFontTx/>
              <a:buNone/>
            </a:pPr>
            <a:r>
              <a:rPr lang="nl-NL" altLang="en-US" sz="2200" b="1" dirty="0" err="1">
                <a:solidFill>
                  <a:srgbClr val="000000"/>
                </a:solidFill>
                <a:ea typeface="ヒラギノ角ゴ Pro W3" pitchFamily="124" charset="-128"/>
              </a:rPr>
              <a:t>Programmed</a:t>
            </a:r>
            <a:r>
              <a:rPr lang="nl-NL" altLang="en-US" sz="2200" b="1" dirty="0">
                <a:solidFill>
                  <a:srgbClr val="000000"/>
                </a:solidFill>
                <a:ea typeface="ヒラギノ角ゴ Pro W3" pitchFamily="124" charset="-128"/>
              </a:rPr>
              <a:t> </a:t>
            </a:r>
            <a:r>
              <a:rPr lang="nl-NL" altLang="en-US" sz="2200" b="1" dirty="0" err="1">
                <a:solidFill>
                  <a:srgbClr val="000000"/>
                </a:solidFill>
                <a:ea typeface="ヒラギノ角ゴ Pro W3" pitchFamily="124" charset="-128"/>
              </a:rPr>
              <a:t>instruction</a:t>
            </a:r>
            <a:endParaRPr lang="nl-NL" altLang="en-US" sz="2200" b="1" dirty="0">
              <a:solidFill>
                <a:srgbClr val="000000"/>
              </a:solidFill>
              <a:ea typeface="ヒラギノ角ゴ Pro W3" pitchFamily="124" charset="-128"/>
            </a:endParaRPr>
          </a:p>
          <a:p>
            <a:pPr marL="752475" lvl="1" eaLnBrk="1" hangingPunct="1">
              <a:buFont typeface="Wingdings" panose="05000000000000000000" pitchFamily="2" charset="2"/>
              <a:buChar char="§"/>
            </a:pPr>
            <a:r>
              <a:rPr lang="nl-NL" altLang="en-US" sz="2000" dirty="0" err="1" smtClean="0">
                <a:solidFill>
                  <a:srgbClr val="000000"/>
                </a:solidFill>
                <a:ea typeface="ヒラギノ角ゴ Pro W3" pitchFamily="124" charset="-128"/>
              </a:rPr>
              <a:t>self</a:t>
            </a:r>
            <a:r>
              <a:rPr lang="nl-NL" altLang="en-US" sz="2000" dirty="0" smtClean="0">
                <a:solidFill>
                  <a:srgbClr val="000000"/>
                </a:solidFill>
                <a:ea typeface="ヒラギノ角ゴ Pro W3" pitchFamily="124" charset="-128"/>
              </a:rPr>
              <a:t>-teaching </a:t>
            </a:r>
            <a:r>
              <a:rPr lang="nl-NL" altLang="en-US" sz="2000" dirty="0">
                <a:solidFill>
                  <a:srgbClr val="000000"/>
                </a:solidFill>
                <a:ea typeface="ヒラギノ角ゴ Pro W3" pitchFamily="124" charset="-128"/>
              </a:rPr>
              <a:t>programs </a:t>
            </a:r>
            <a:r>
              <a:rPr lang="nl-NL" altLang="en-US" sz="2000" dirty="0" err="1">
                <a:solidFill>
                  <a:srgbClr val="000000"/>
                </a:solidFill>
                <a:ea typeface="ヒラギノ角ゴ Pro W3" pitchFamily="124" charset="-128"/>
              </a:rPr>
              <a:t>that</a:t>
            </a:r>
            <a:r>
              <a:rPr lang="nl-NL" altLang="en-US" sz="2000" dirty="0">
                <a:solidFill>
                  <a:srgbClr val="000000"/>
                </a:solidFill>
                <a:ea typeface="ヒラギノ角ゴ Pro W3" pitchFamily="124" charset="-128"/>
              </a:rPr>
              <a:t> a </a:t>
            </a:r>
            <a:r>
              <a:rPr lang="nl-NL" altLang="en-US" sz="2000" dirty="0" err="1">
                <a:solidFill>
                  <a:srgbClr val="000000"/>
                </a:solidFill>
                <a:ea typeface="ヒラギノ角ゴ Pro W3" pitchFamily="124" charset="-128"/>
              </a:rPr>
              <a:t>learner</a:t>
            </a:r>
            <a:r>
              <a:rPr lang="nl-NL" altLang="en-US" sz="2000" dirty="0">
                <a:solidFill>
                  <a:srgbClr val="000000"/>
                </a:solidFill>
                <a:ea typeface="ヒラギノ角ゴ Pro W3" pitchFamily="124" charset="-128"/>
              </a:rPr>
              <a:t> </a:t>
            </a:r>
            <a:r>
              <a:rPr lang="nl-NL" altLang="en-US" sz="2000" dirty="0" err="1">
                <a:solidFill>
                  <a:srgbClr val="000000"/>
                </a:solidFill>
                <a:ea typeface="ヒラギノ角ゴ Pro W3" pitchFamily="124" charset="-128"/>
              </a:rPr>
              <a:t>goes</a:t>
            </a:r>
            <a:r>
              <a:rPr lang="nl-NL" altLang="en-US" sz="2000" dirty="0">
                <a:solidFill>
                  <a:srgbClr val="000000"/>
                </a:solidFill>
                <a:ea typeface="ヒラギノ角ゴ Pro W3" pitchFamily="124" charset="-128"/>
              </a:rPr>
              <a:t> </a:t>
            </a:r>
            <a:r>
              <a:rPr lang="nl-NL" altLang="en-US" sz="2000" dirty="0" err="1">
                <a:solidFill>
                  <a:srgbClr val="000000"/>
                </a:solidFill>
                <a:ea typeface="ヒラギノ角ゴ Pro W3" pitchFamily="124" charset="-128"/>
              </a:rPr>
              <a:t>through</a:t>
            </a:r>
            <a:r>
              <a:rPr lang="nl-NL" altLang="en-US" sz="2000" dirty="0">
                <a:solidFill>
                  <a:srgbClr val="000000"/>
                </a:solidFill>
                <a:ea typeface="ヒラギノ角ゴ Pro W3" pitchFamily="124" charset="-128"/>
              </a:rPr>
              <a:t> </a:t>
            </a:r>
            <a:r>
              <a:rPr lang="nl-NL" altLang="en-US" sz="2000" dirty="0" err="1">
                <a:solidFill>
                  <a:srgbClr val="000000"/>
                </a:solidFill>
                <a:ea typeface="ヒラギノ角ゴ Pro W3" pitchFamily="124" charset="-128"/>
              </a:rPr>
              <a:t>step-by-step</a:t>
            </a:r>
            <a:r>
              <a:rPr lang="nl-NL" altLang="ja-JP" sz="2000" dirty="0">
                <a:solidFill>
                  <a:srgbClr val="000000"/>
                </a:solidFill>
                <a:ea typeface="ヒラギノ角ゴ Pro W3" pitchFamily="124" charset="-128"/>
              </a:rPr>
              <a:t> (e.g. a video game)</a:t>
            </a:r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5D4CD183-EFCB-4E81-8129-1216D3641214}"/>
              </a:ext>
            </a:extLst>
          </p:cNvPr>
          <p:cNvSpPr txBox="1">
            <a:spLocks/>
          </p:cNvSpPr>
          <p:nvPr/>
        </p:nvSpPr>
        <p:spPr bwMode="auto">
          <a:xfrm>
            <a:off x="323528" y="229393"/>
            <a:ext cx="7992888" cy="633413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charset="-128"/>
                <a:cs typeface="ＭＳ Ｐゴシック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3200" b="1" dirty="0">
                <a:solidFill>
                  <a:schemeClr val="bg1"/>
                </a:solidFill>
                <a:latin typeface="Arial"/>
                <a:ea typeface="+mj-ea"/>
                <a:cs typeface="Arial"/>
              </a:rPr>
              <a:t>Operant conditioning	</a:t>
            </a:r>
          </a:p>
        </p:txBody>
      </p:sp>
    </p:spTree>
    <p:extLst>
      <p:ext uri="{BB962C8B-B14F-4D97-AF65-F5344CB8AC3E}">
        <p14:creationId xmlns:p14="http://schemas.microsoft.com/office/powerpoint/2010/main" val="3532965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1">
            <a:extLst>
              <a:ext uri="{FF2B5EF4-FFF2-40B4-BE49-F238E27FC236}">
                <a16:creationId xmlns:a16="http://schemas.microsoft.com/office/drawing/2014/main" id="{5D4CD183-EFCB-4E81-8129-1216D3641214}"/>
              </a:ext>
            </a:extLst>
          </p:cNvPr>
          <p:cNvSpPr txBox="1">
            <a:spLocks/>
          </p:cNvSpPr>
          <p:nvPr/>
        </p:nvSpPr>
        <p:spPr bwMode="auto">
          <a:xfrm>
            <a:off x="323528" y="229393"/>
            <a:ext cx="7992888" cy="633413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charset="-128"/>
                <a:cs typeface="ＭＳ Ｐゴシック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3200" b="1" dirty="0" smtClean="0">
                <a:solidFill>
                  <a:schemeClr val="bg1"/>
                </a:solidFill>
                <a:latin typeface="Arial"/>
                <a:ea typeface="+mj-ea"/>
                <a:cs typeface="Arial"/>
              </a:rPr>
              <a:t>Classical </a:t>
            </a:r>
            <a:r>
              <a:rPr lang="en-US" sz="3200" b="1" dirty="0">
                <a:solidFill>
                  <a:schemeClr val="bg1"/>
                </a:solidFill>
                <a:latin typeface="Arial"/>
                <a:ea typeface="+mj-ea"/>
                <a:cs typeface="Arial"/>
              </a:rPr>
              <a:t>conditioning</a:t>
            </a:r>
          </a:p>
        </p:txBody>
      </p:sp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0170" y="1076020"/>
            <a:ext cx="6263037" cy="50839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33265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jdelijke aanduiding voor inhoud 2">
            <a:extLst>
              <a:ext uri="{FF2B5EF4-FFF2-40B4-BE49-F238E27FC236}">
                <a16:creationId xmlns:a16="http://schemas.microsoft.com/office/drawing/2014/main" id="{A94CBDAB-8CDA-4891-ADAA-00A943FBDC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7624" y="1268760"/>
            <a:ext cx="6768752" cy="4319587"/>
          </a:xfrm>
        </p:spPr>
        <p:txBody>
          <a:bodyPr/>
          <a:lstStyle/>
          <a:p>
            <a:pPr marL="263525" indent="-254000" eaLnBrk="1" hangingPunct="1">
              <a:buFontTx/>
              <a:buNone/>
            </a:pPr>
            <a:r>
              <a:rPr lang="nl-NL" altLang="en-US" sz="2200" b="1" dirty="0" err="1" smtClean="0">
                <a:solidFill>
                  <a:srgbClr val="000000"/>
                </a:solidFill>
                <a:ea typeface="ヒラギノ角ゴ Pro W3" pitchFamily="124" charset="-128"/>
              </a:rPr>
              <a:t>spontaneous</a:t>
            </a:r>
            <a:r>
              <a:rPr lang="nl-NL" altLang="en-US" sz="2200" b="1" dirty="0" smtClean="0">
                <a:solidFill>
                  <a:srgbClr val="000000"/>
                </a:solidFill>
                <a:ea typeface="ヒラギノ角ゴ Pro W3" pitchFamily="124" charset="-128"/>
              </a:rPr>
              <a:t> </a:t>
            </a:r>
            <a:r>
              <a:rPr lang="nl-NL" altLang="en-US" sz="2200" b="1" dirty="0" err="1" smtClean="0">
                <a:solidFill>
                  <a:srgbClr val="000000"/>
                </a:solidFill>
                <a:ea typeface="ヒラギノ角ゴ Pro W3" pitchFamily="124" charset="-128"/>
              </a:rPr>
              <a:t>behavior</a:t>
            </a:r>
            <a:r>
              <a:rPr lang="nl-NL" altLang="en-US" sz="2200" b="1" dirty="0" smtClean="0">
                <a:solidFill>
                  <a:srgbClr val="000000"/>
                </a:solidFill>
                <a:ea typeface="ヒラギノ角ゴ Pro W3" pitchFamily="124" charset="-128"/>
              </a:rPr>
              <a:t> as a </a:t>
            </a:r>
            <a:r>
              <a:rPr lang="nl-NL" altLang="en-US" sz="2200" b="1" dirty="0" err="1" smtClean="0">
                <a:solidFill>
                  <a:srgbClr val="000000"/>
                </a:solidFill>
                <a:ea typeface="ヒラギノ角ゴ Pro W3" pitchFamily="124" charset="-128"/>
              </a:rPr>
              <a:t>starting</a:t>
            </a:r>
            <a:r>
              <a:rPr lang="nl-NL" altLang="en-US" sz="2200" b="1" dirty="0" smtClean="0">
                <a:solidFill>
                  <a:srgbClr val="000000"/>
                </a:solidFill>
                <a:ea typeface="ヒラギノ角ゴ Pro W3" pitchFamily="124" charset="-128"/>
              </a:rPr>
              <a:t> point</a:t>
            </a:r>
            <a:endParaRPr lang="nl-NL" altLang="en-US" sz="2200" b="1" dirty="0">
              <a:solidFill>
                <a:srgbClr val="000000"/>
              </a:solidFill>
              <a:ea typeface="ヒラギノ角ゴ Pro W3" pitchFamily="124" charset="-128"/>
            </a:endParaRPr>
          </a:p>
          <a:p>
            <a:pPr marL="923925" lvl="1" indent="-457200" eaLnBrk="1" hangingPunct="1">
              <a:buFont typeface="Wingdings" panose="05000000000000000000" pitchFamily="2" charset="2"/>
              <a:buChar char="§"/>
            </a:pPr>
            <a:r>
              <a:rPr lang="nl-NL" altLang="en-US" sz="2000" dirty="0" err="1" smtClean="0">
                <a:solidFill>
                  <a:srgbClr val="000000"/>
                </a:solidFill>
                <a:ea typeface="ヒラギノ角ゴ Pro W3" pitchFamily="124" charset="-128"/>
              </a:rPr>
              <a:t>shaping</a:t>
            </a:r>
            <a:r>
              <a:rPr lang="nl-NL" altLang="en-US" sz="2000" dirty="0" smtClean="0">
                <a:solidFill>
                  <a:srgbClr val="000000"/>
                </a:solidFill>
                <a:ea typeface="ヒラギノ角ゴ Pro W3" pitchFamily="124" charset="-128"/>
              </a:rPr>
              <a:t> </a:t>
            </a:r>
            <a:r>
              <a:rPr lang="nl-NL" altLang="en-US" sz="2000" dirty="0" err="1" smtClean="0">
                <a:solidFill>
                  <a:srgbClr val="000000"/>
                </a:solidFill>
                <a:ea typeface="ヒラギノ角ゴ Pro W3" pitchFamily="124" charset="-128"/>
              </a:rPr>
              <a:t>behaviour</a:t>
            </a:r>
            <a:r>
              <a:rPr lang="nl-NL" altLang="en-US" sz="2000" dirty="0">
                <a:solidFill>
                  <a:srgbClr val="000000"/>
                </a:solidFill>
                <a:ea typeface="ヒラギノ角ゴ Pro W3" pitchFamily="124" charset="-128"/>
              </a:rPr>
              <a:t>:</a:t>
            </a:r>
          </a:p>
          <a:p>
            <a:pPr marL="1541463" lvl="3" indent="-342900" eaLnBrk="1" hangingPunct="1">
              <a:buFont typeface="Wingdings" panose="05000000000000000000" pitchFamily="2" charset="2"/>
              <a:buChar char="§"/>
            </a:pPr>
            <a:r>
              <a:rPr lang="nl-NL" altLang="en-US" dirty="0" err="1">
                <a:solidFill>
                  <a:srgbClr val="000000"/>
                </a:solidFill>
                <a:ea typeface="ヒラギノ角ゴ Pro W3" pitchFamily="124" charset="-128"/>
              </a:rPr>
              <a:t>positive</a:t>
            </a:r>
            <a:r>
              <a:rPr lang="nl-NL" altLang="en-US" dirty="0">
                <a:solidFill>
                  <a:srgbClr val="000000"/>
                </a:solidFill>
                <a:ea typeface="ヒラギノ角ゴ Pro W3" pitchFamily="124" charset="-128"/>
              </a:rPr>
              <a:t> </a:t>
            </a:r>
            <a:r>
              <a:rPr lang="nl-NL" altLang="en-US" dirty="0" err="1">
                <a:solidFill>
                  <a:srgbClr val="000000"/>
                </a:solidFill>
                <a:ea typeface="ヒラギノ角ゴ Pro W3" pitchFamily="124" charset="-128"/>
              </a:rPr>
              <a:t>reinforcement</a:t>
            </a:r>
            <a:endParaRPr lang="nl-NL" altLang="en-US" dirty="0">
              <a:solidFill>
                <a:srgbClr val="000000"/>
              </a:solidFill>
              <a:ea typeface="ヒラギノ角ゴ Pro W3" pitchFamily="124" charset="-128"/>
            </a:endParaRPr>
          </a:p>
          <a:p>
            <a:pPr marL="1541463" lvl="3" indent="-342900" eaLnBrk="1" hangingPunct="1">
              <a:buFont typeface="Wingdings" panose="05000000000000000000" pitchFamily="2" charset="2"/>
              <a:buChar char="§"/>
            </a:pPr>
            <a:r>
              <a:rPr lang="nl-NL" altLang="en-US" dirty="0" err="1">
                <a:solidFill>
                  <a:srgbClr val="000000"/>
                </a:solidFill>
                <a:ea typeface="ヒラギノ角ゴ Pro W3" pitchFamily="124" charset="-128"/>
              </a:rPr>
              <a:t>negative</a:t>
            </a:r>
            <a:r>
              <a:rPr lang="nl-NL" altLang="en-US" dirty="0">
                <a:solidFill>
                  <a:srgbClr val="000000"/>
                </a:solidFill>
                <a:ea typeface="ヒラギノ角ゴ Pro W3" pitchFamily="124" charset="-128"/>
              </a:rPr>
              <a:t> </a:t>
            </a:r>
            <a:r>
              <a:rPr lang="nl-NL" altLang="en-US" dirty="0" err="1">
                <a:solidFill>
                  <a:srgbClr val="000000"/>
                </a:solidFill>
                <a:ea typeface="ヒラギノ角ゴ Pro W3" pitchFamily="124" charset="-128"/>
              </a:rPr>
              <a:t>reinforcement</a:t>
            </a:r>
            <a:r>
              <a:rPr lang="nl-NL" altLang="en-US" dirty="0">
                <a:solidFill>
                  <a:srgbClr val="000000"/>
                </a:solidFill>
                <a:ea typeface="ヒラギノ角ゴ Pro W3" pitchFamily="124" charset="-128"/>
              </a:rPr>
              <a:t> (</a:t>
            </a:r>
            <a:r>
              <a:rPr lang="nl-NL" altLang="en-US" dirty="0" err="1">
                <a:solidFill>
                  <a:srgbClr val="000000"/>
                </a:solidFill>
                <a:ea typeface="ヒラギノ角ゴ Pro W3" pitchFamily="124" charset="-128"/>
              </a:rPr>
              <a:t>avoidance</a:t>
            </a:r>
            <a:r>
              <a:rPr lang="nl-NL" altLang="en-US" dirty="0">
                <a:solidFill>
                  <a:srgbClr val="000000"/>
                </a:solidFill>
                <a:ea typeface="ヒラギノ角ゴ Pro W3" pitchFamily="124" charset="-128"/>
              </a:rPr>
              <a:t> </a:t>
            </a:r>
            <a:r>
              <a:rPr lang="nl-NL" altLang="en-US" dirty="0" err="1">
                <a:solidFill>
                  <a:srgbClr val="000000"/>
                </a:solidFill>
                <a:ea typeface="ヒラギノ角ゴ Pro W3" pitchFamily="124" charset="-128"/>
              </a:rPr>
              <a:t>learning</a:t>
            </a:r>
            <a:r>
              <a:rPr lang="nl-NL" altLang="en-US" dirty="0">
                <a:solidFill>
                  <a:srgbClr val="000000"/>
                </a:solidFill>
                <a:ea typeface="ヒラギノ角ゴ Pro W3" pitchFamily="124" charset="-128"/>
              </a:rPr>
              <a:t>)</a:t>
            </a:r>
          </a:p>
          <a:p>
            <a:pPr marL="627063" lvl="1" eaLnBrk="1" hangingPunct="1">
              <a:buFontTx/>
              <a:buNone/>
            </a:pPr>
            <a:endParaRPr lang="nl-NL" altLang="en-US" sz="2400" dirty="0">
              <a:solidFill>
                <a:srgbClr val="000000"/>
              </a:solidFill>
              <a:ea typeface="ヒラギノ角ゴ Pro W3" pitchFamily="124" charset="-128"/>
            </a:endParaRPr>
          </a:p>
          <a:p>
            <a:pPr marL="263525" indent="-254000" eaLnBrk="1" hangingPunct="1">
              <a:buFontTx/>
              <a:buNone/>
            </a:pPr>
            <a:r>
              <a:rPr lang="nl-NL" altLang="en-US" sz="2200" b="1" dirty="0" err="1" smtClean="0">
                <a:solidFill>
                  <a:srgbClr val="000000"/>
                </a:solidFill>
                <a:ea typeface="ヒラギノ角ゴ Pro W3" pitchFamily="124" charset="-128"/>
              </a:rPr>
              <a:t>programmed</a:t>
            </a:r>
            <a:r>
              <a:rPr lang="nl-NL" altLang="en-US" sz="2200" b="1" dirty="0" smtClean="0">
                <a:solidFill>
                  <a:srgbClr val="000000"/>
                </a:solidFill>
                <a:ea typeface="ヒラギノ角ゴ Pro W3" pitchFamily="124" charset="-128"/>
              </a:rPr>
              <a:t> </a:t>
            </a:r>
            <a:r>
              <a:rPr lang="nl-NL" altLang="en-US" sz="2200" b="1" dirty="0" err="1" smtClean="0">
                <a:solidFill>
                  <a:srgbClr val="000000"/>
                </a:solidFill>
                <a:ea typeface="ヒラギノ角ゴ Pro W3" pitchFamily="124" charset="-128"/>
              </a:rPr>
              <a:t>learning</a:t>
            </a:r>
            <a:endParaRPr lang="nl-NL" altLang="en-US" sz="2200" b="1" dirty="0">
              <a:solidFill>
                <a:srgbClr val="000000"/>
              </a:solidFill>
              <a:ea typeface="ヒラギノ角ゴ Pro W3" pitchFamily="124" charset="-128"/>
            </a:endParaRPr>
          </a:p>
          <a:p>
            <a:pPr marL="752475" lvl="1" eaLnBrk="1" hangingPunct="1">
              <a:buFont typeface="Wingdings" panose="05000000000000000000" pitchFamily="2" charset="2"/>
              <a:buChar char="§"/>
            </a:pPr>
            <a:r>
              <a:rPr lang="en-US" altLang="en-US" sz="2000" dirty="0">
                <a:solidFill>
                  <a:srgbClr val="000000"/>
                </a:solidFill>
                <a:ea typeface="ヒラギノ角ゴ Pro W3" pitchFamily="124" charset="-128"/>
              </a:rPr>
              <a:t>comprehensive and detailed learning </a:t>
            </a:r>
            <a:r>
              <a:rPr lang="en-US" altLang="en-US" sz="2000" dirty="0" err="1">
                <a:solidFill>
                  <a:srgbClr val="000000"/>
                </a:solidFill>
                <a:ea typeface="ヒラギノ角ゴ Pro W3" pitchFamily="124" charset="-128"/>
              </a:rPr>
              <a:t>programmes</a:t>
            </a:r>
            <a:r>
              <a:rPr lang="en-US" altLang="en-US" sz="2000" dirty="0">
                <a:solidFill>
                  <a:srgbClr val="000000"/>
                </a:solidFill>
                <a:ea typeface="ヒラギノ角ゴ Pro W3" pitchFamily="124" charset="-128"/>
              </a:rPr>
              <a:t> students </a:t>
            </a:r>
            <a:r>
              <a:rPr lang="en-US" altLang="en-US" sz="2000" dirty="0" smtClean="0">
                <a:solidFill>
                  <a:srgbClr val="000000"/>
                </a:solidFill>
                <a:ea typeface="ヒラギノ角ゴ Pro W3" pitchFamily="124" charset="-128"/>
              </a:rPr>
              <a:t>had to </a:t>
            </a:r>
            <a:r>
              <a:rPr lang="en-US" altLang="en-US" sz="2000" dirty="0">
                <a:solidFill>
                  <a:srgbClr val="000000"/>
                </a:solidFill>
                <a:ea typeface="ヒラギノ角ゴ Pro W3" pitchFamily="124" charset="-128"/>
              </a:rPr>
              <a:t>follow in stages</a:t>
            </a:r>
            <a:endParaRPr lang="nl-NL" altLang="ja-JP" sz="2000" dirty="0">
              <a:solidFill>
                <a:srgbClr val="000000"/>
              </a:solidFill>
              <a:ea typeface="ヒラギノ角ゴ Pro W3" pitchFamily="124" charset="-128"/>
            </a:endParaRPr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5D4CD183-EFCB-4E81-8129-1216D3641214}"/>
              </a:ext>
            </a:extLst>
          </p:cNvPr>
          <p:cNvSpPr txBox="1">
            <a:spLocks/>
          </p:cNvSpPr>
          <p:nvPr/>
        </p:nvSpPr>
        <p:spPr bwMode="auto">
          <a:xfrm>
            <a:off x="323528" y="229393"/>
            <a:ext cx="8424936" cy="633413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charset="-128"/>
                <a:cs typeface="ＭＳ Ｐゴシック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3200" b="1" dirty="0">
                <a:solidFill>
                  <a:schemeClr val="bg1"/>
                </a:solidFill>
                <a:latin typeface="Arial"/>
                <a:ea typeface="+mj-ea"/>
                <a:cs typeface="Arial"/>
              </a:rPr>
              <a:t>Contemporary </a:t>
            </a:r>
            <a:r>
              <a:rPr lang="en-US" sz="3200" b="1" dirty="0" err="1" smtClean="0">
                <a:solidFill>
                  <a:schemeClr val="bg1"/>
                </a:solidFill>
                <a:latin typeface="Arial"/>
                <a:ea typeface="+mj-ea"/>
                <a:cs typeface="Arial"/>
              </a:rPr>
              <a:t>behaviouristic</a:t>
            </a:r>
            <a:r>
              <a:rPr lang="en-US" sz="3200" b="1" dirty="0" smtClean="0">
                <a:solidFill>
                  <a:schemeClr val="bg1"/>
                </a:solidFill>
                <a:latin typeface="Arial"/>
                <a:ea typeface="+mj-ea"/>
                <a:cs typeface="Arial"/>
              </a:rPr>
              <a:t> </a:t>
            </a:r>
            <a:r>
              <a:rPr lang="en-US" sz="3200" b="1" dirty="0">
                <a:solidFill>
                  <a:schemeClr val="bg1"/>
                </a:solidFill>
                <a:latin typeface="Arial"/>
                <a:ea typeface="+mj-ea"/>
                <a:cs typeface="Arial"/>
              </a:rPr>
              <a:t>elements	</a:t>
            </a:r>
          </a:p>
        </p:txBody>
      </p:sp>
    </p:spTree>
    <p:extLst>
      <p:ext uri="{BB962C8B-B14F-4D97-AF65-F5344CB8AC3E}">
        <p14:creationId xmlns:p14="http://schemas.microsoft.com/office/powerpoint/2010/main" val="2639027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jdelijke aanduiding voor inhoud 2">
            <a:extLst>
              <a:ext uri="{FF2B5EF4-FFF2-40B4-BE49-F238E27FC236}">
                <a16:creationId xmlns:a16="http://schemas.microsoft.com/office/drawing/2014/main" id="{A94CBDAB-8CDA-4891-ADAA-00A943FBDC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7624" y="1268760"/>
            <a:ext cx="6768752" cy="4319587"/>
          </a:xfrm>
        </p:spPr>
        <p:txBody>
          <a:bodyPr/>
          <a:lstStyle/>
          <a:p>
            <a:pPr marL="352425" eaLnBrk="1" hangingPunct="1"/>
            <a:r>
              <a:rPr lang="en-US" altLang="en-US" sz="2200" dirty="0" smtClean="0">
                <a:solidFill>
                  <a:srgbClr val="000000"/>
                </a:solidFill>
                <a:ea typeface="ヒラギノ角ゴ Pro W3" pitchFamily="124" charset="-128"/>
              </a:rPr>
              <a:t>Experiencing </a:t>
            </a:r>
            <a:r>
              <a:rPr lang="en-US" altLang="en-US" sz="2200" dirty="0">
                <a:solidFill>
                  <a:srgbClr val="000000"/>
                </a:solidFill>
                <a:ea typeface="ヒラギノ角ゴ Pro W3" pitchFamily="124" charset="-128"/>
              </a:rPr>
              <a:t>success has a positive </a:t>
            </a:r>
            <a:r>
              <a:rPr lang="en-US" altLang="en-US" sz="2200" dirty="0" smtClean="0">
                <a:solidFill>
                  <a:srgbClr val="000000"/>
                </a:solidFill>
                <a:ea typeface="ヒラギノ角ゴ Pro W3" pitchFamily="124" charset="-128"/>
              </a:rPr>
              <a:t>effect.</a:t>
            </a:r>
          </a:p>
          <a:p>
            <a:pPr marL="9525" indent="0" eaLnBrk="1" hangingPunct="1">
              <a:buNone/>
            </a:pPr>
            <a:endParaRPr lang="en-US" altLang="en-US" sz="2200" dirty="0">
              <a:solidFill>
                <a:srgbClr val="000000"/>
              </a:solidFill>
              <a:ea typeface="ヒラギノ角ゴ Pro W3" pitchFamily="124" charset="-128"/>
            </a:endParaRPr>
          </a:p>
          <a:p>
            <a:pPr marL="352425" eaLnBrk="1" hangingPunct="1"/>
            <a:r>
              <a:rPr lang="en-US" altLang="en-US" sz="2200" dirty="0" smtClean="0">
                <a:solidFill>
                  <a:srgbClr val="000000"/>
                </a:solidFill>
                <a:ea typeface="ヒラギノ角ゴ Pro W3" pitchFamily="124" charset="-128"/>
              </a:rPr>
              <a:t>Positive </a:t>
            </a:r>
            <a:r>
              <a:rPr lang="en-US" altLang="en-US" sz="2200" dirty="0">
                <a:solidFill>
                  <a:srgbClr val="000000"/>
                </a:solidFill>
                <a:ea typeface="ヒラギノ角ゴ Pro W3" pitchFamily="124" charset="-128"/>
              </a:rPr>
              <a:t>reinforcement of </a:t>
            </a:r>
            <a:r>
              <a:rPr lang="en-US" altLang="en-US" sz="2200" dirty="0" smtClean="0">
                <a:solidFill>
                  <a:srgbClr val="000000"/>
                </a:solidFill>
                <a:ea typeface="ヒラギノ角ゴ Pro W3" pitchFamily="124" charset="-128"/>
              </a:rPr>
              <a:t>student </a:t>
            </a:r>
            <a:r>
              <a:rPr lang="en-US" altLang="en-US" sz="2200" dirty="0" err="1" smtClean="0">
                <a:solidFill>
                  <a:srgbClr val="000000"/>
                </a:solidFill>
                <a:ea typeface="ヒラギノ角ゴ Pro W3" pitchFamily="124" charset="-128"/>
              </a:rPr>
              <a:t>behaviour</a:t>
            </a:r>
            <a:r>
              <a:rPr lang="en-US" altLang="en-US" sz="2200" dirty="0" smtClean="0">
                <a:solidFill>
                  <a:srgbClr val="000000"/>
                </a:solidFill>
                <a:ea typeface="ヒラギノ角ゴ Pro W3" pitchFamily="124" charset="-128"/>
              </a:rPr>
              <a:t> </a:t>
            </a:r>
            <a:r>
              <a:rPr lang="en-US" altLang="en-US" sz="2200" dirty="0">
                <a:solidFill>
                  <a:srgbClr val="000000"/>
                </a:solidFill>
                <a:ea typeface="ヒラギノ角ゴ Pro W3" pitchFamily="124" charset="-128"/>
              </a:rPr>
              <a:t>is more effective than negative </a:t>
            </a:r>
            <a:r>
              <a:rPr lang="en-US" altLang="en-US" sz="2200" dirty="0" smtClean="0">
                <a:solidFill>
                  <a:srgbClr val="000000"/>
                </a:solidFill>
                <a:ea typeface="ヒラギノ角ゴ Pro W3" pitchFamily="124" charset="-128"/>
              </a:rPr>
              <a:t>reinforcement.</a:t>
            </a:r>
          </a:p>
          <a:p>
            <a:pPr marL="9525" indent="0" eaLnBrk="1" hangingPunct="1">
              <a:buNone/>
            </a:pPr>
            <a:endParaRPr lang="en-US" altLang="en-US" sz="2200" dirty="0">
              <a:solidFill>
                <a:srgbClr val="000000"/>
              </a:solidFill>
              <a:ea typeface="ヒラギノ角ゴ Pro W3" pitchFamily="124" charset="-128"/>
            </a:endParaRPr>
          </a:p>
          <a:p>
            <a:pPr marL="352425" eaLnBrk="1" hangingPunct="1"/>
            <a:r>
              <a:rPr lang="en-US" altLang="en-US" sz="2200" dirty="0" smtClean="0">
                <a:solidFill>
                  <a:srgbClr val="000000"/>
                </a:solidFill>
                <a:ea typeface="ヒラギノ角ゴ Pro W3" pitchFamily="124" charset="-128"/>
              </a:rPr>
              <a:t>Complex </a:t>
            </a:r>
            <a:r>
              <a:rPr lang="en-US" altLang="en-US" sz="2200" dirty="0" err="1" smtClean="0">
                <a:solidFill>
                  <a:srgbClr val="000000"/>
                </a:solidFill>
                <a:ea typeface="ヒラギノ角ゴ Pro W3" pitchFamily="124" charset="-128"/>
              </a:rPr>
              <a:t>behaviour</a:t>
            </a:r>
            <a:r>
              <a:rPr lang="en-US" altLang="en-US" sz="2200" dirty="0" smtClean="0">
                <a:solidFill>
                  <a:srgbClr val="000000"/>
                </a:solidFill>
                <a:ea typeface="ヒラギノ角ゴ Pro W3" pitchFamily="124" charset="-128"/>
              </a:rPr>
              <a:t> or </a:t>
            </a:r>
            <a:r>
              <a:rPr lang="en-US" altLang="en-US" sz="2200" dirty="0">
                <a:solidFill>
                  <a:srgbClr val="000000"/>
                </a:solidFill>
                <a:ea typeface="ヒラギノ角ゴ Pro W3" pitchFamily="124" charset="-128"/>
              </a:rPr>
              <a:t>complex knowledge </a:t>
            </a:r>
            <a:r>
              <a:rPr lang="en-US" altLang="en-US" sz="2200" dirty="0" smtClean="0">
                <a:solidFill>
                  <a:srgbClr val="000000"/>
                </a:solidFill>
                <a:ea typeface="ヒラギノ角ゴ Pro W3" pitchFamily="124" charset="-128"/>
              </a:rPr>
              <a:t>is best acquired by learning sub-activities.</a:t>
            </a:r>
          </a:p>
          <a:p>
            <a:pPr marL="9525" indent="0" eaLnBrk="1" hangingPunct="1">
              <a:buNone/>
            </a:pPr>
            <a:endParaRPr lang="en-US" altLang="en-US" sz="2200" dirty="0">
              <a:solidFill>
                <a:srgbClr val="000000"/>
              </a:solidFill>
              <a:ea typeface="ヒラギノ角ゴ Pro W3" pitchFamily="124" charset="-128"/>
            </a:endParaRPr>
          </a:p>
          <a:p>
            <a:pPr marL="352425" eaLnBrk="1" hangingPunct="1"/>
            <a:r>
              <a:rPr lang="en-US" altLang="en-US" sz="2200" dirty="0" smtClean="0">
                <a:solidFill>
                  <a:srgbClr val="000000"/>
                </a:solidFill>
                <a:ea typeface="ヒラギノ角ゴ Pro W3" pitchFamily="124" charset="-128"/>
              </a:rPr>
              <a:t>Formulate attainment targets by describing observable </a:t>
            </a:r>
            <a:r>
              <a:rPr lang="en-US" altLang="en-US" sz="2200" dirty="0" err="1" smtClean="0">
                <a:solidFill>
                  <a:srgbClr val="000000"/>
                </a:solidFill>
                <a:ea typeface="ヒラギノ角ゴ Pro W3" pitchFamily="124" charset="-128"/>
              </a:rPr>
              <a:t>behaviour</a:t>
            </a:r>
            <a:r>
              <a:rPr lang="en-US" altLang="en-US" sz="2200" dirty="0" smtClean="0">
                <a:solidFill>
                  <a:srgbClr val="000000"/>
                </a:solidFill>
                <a:ea typeface="ヒラギノ角ゴ Pro W3" pitchFamily="124" charset="-128"/>
              </a:rPr>
              <a:t>.</a:t>
            </a:r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5D4CD183-EFCB-4E81-8129-1216D3641214}"/>
              </a:ext>
            </a:extLst>
          </p:cNvPr>
          <p:cNvSpPr txBox="1">
            <a:spLocks/>
          </p:cNvSpPr>
          <p:nvPr/>
        </p:nvSpPr>
        <p:spPr bwMode="auto">
          <a:xfrm>
            <a:off x="323528" y="229393"/>
            <a:ext cx="8424936" cy="633413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charset="-128"/>
                <a:cs typeface="ＭＳ Ｐゴシック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3200" b="1" dirty="0">
                <a:solidFill>
                  <a:schemeClr val="bg1"/>
                </a:solidFill>
                <a:latin typeface="Arial"/>
                <a:ea typeface="+mj-ea"/>
                <a:cs typeface="Arial"/>
              </a:rPr>
              <a:t>Contemporary </a:t>
            </a:r>
            <a:r>
              <a:rPr lang="en-US" sz="3200" b="1" dirty="0" err="1" smtClean="0">
                <a:solidFill>
                  <a:schemeClr val="bg1"/>
                </a:solidFill>
                <a:latin typeface="Arial"/>
                <a:ea typeface="+mj-ea"/>
                <a:cs typeface="Arial"/>
              </a:rPr>
              <a:t>behaviouristic</a:t>
            </a:r>
            <a:r>
              <a:rPr lang="en-US" sz="3200" b="1" dirty="0" smtClean="0">
                <a:solidFill>
                  <a:schemeClr val="bg1"/>
                </a:solidFill>
                <a:latin typeface="Arial"/>
                <a:ea typeface="+mj-ea"/>
                <a:cs typeface="Arial"/>
              </a:rPr>
              <a:t> </a:t>
            </a:r>
            <a:r>
              <a:rPr lang="en-US" sz="3200" b="1" dirty="0">
                <a:solidFill>
                  <a:schemeClr val="bg1"/>
                </a:solidFill>
                <a:latin typeface="Arial"/>
                <a:ea typeface="+mj-ea"/>
                <a:cs typeface="Arial"/>
              </a:rPr>
              <a:t>elements	</a:t>
            </a:r>
          </a:p>
        </p:txBody>
      </p:sp>
    </p:spTree>
    <p:extLst>
      <p:ext uri="{BB962C8B-B14F-4D97-AF65-F5344CB8AC3E}">
        <p14:creationId xmlns:p14="http://schemas.microsoft.com/office/powerpoint/2010/main" val="1491652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jdelijke aanduiding voor inhoud 2">
            <a:extLst>
              <a:ext uri="{FF2B5EF4-FFF2-40B4-BE49-F238E27FC236}">
                <a16:creationId xmlns:a16="http://schemas.microsoft.com/office/drawing/2014/main" id="{A94CBDAB-8CDA-4891-ADAA-00A943FBDC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7624" y="1268760"/>
            <a:ext cx="6142038" cy="4319587"/>
          </a:xfrm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altLang="en-US" sz="2200" b="1" dirty="0" smtClean="0">
                <a:ea typeface="MS PGothic" panose="020B0600070205080204" pitchFamily="34" charset="-128"/>
              </a:rPr>
              <a:t>how </a:t>
            </a:r>
            <a:r>
              <a:rPr lang="en-US" altLang="en-US" sz="2200" b="1" dirty="0">
                <a:ea typeface="MS PGothic" panose="020B0600070205080204" pitchFamily="34" charset="-128"/>
              </a:rPr>
              <a:t>to recognize</a:t>
            </a:r>
          </a:p>
          <a:p>
            <a:pPr lvl="1" eaLnBrk="1" hangingPunct="1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n-US" altLang="en-US" sz="2000" dirty="0" smtClean="0">
                <a:ea typeface="MS PGothic" panose="020B0600070205080204" pitchFamily="34" charset="-128"/>
              </a:rPr>
              <a:t>the student’s well-being</a:t>
            </a:r>
            <a:endParaRPr lang="en-US" altLang="en-US" sz="2000" dirty="0">
              <a:ea typeface="MS PGothic" panose="020B0600070205080204" pitchFamily="34" charset="-128"/>
            </a:endParaRPr>
          </a:p>
          <a:p>
            <a:pPr lvl="1" eaLnBrk="1" hangingPunct="1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n-US" altLang="en-US" sz="2000" dirty="0" smtClean="0">
                <a:ea typeface="MS PGothic" panose="020B0600070205080204" pitchFamily="34" charset="-128"/>
              </a:rPr>
              <a:t>the student’s engagement</a:t>
            </a:r>
            <a:endParaRPr lang="en-US" altLang="en-US" sz="2000" dirty="0">
              <a:ea typeface="MS PGothic" panose="020B0600070205080204" pitchFamily="34" charset="-128"/>
            </a:endParaRPr>
          </a:p>
          <a:p>
            <a:pPr eaLnBrk="1" hangingPunct="1">
              <a:lnSpc>
                <a:spcPct val="120000"/>
              </a:lnSpc>
            </a:pPr>
            <a:endParaRPr lang="en-US" altLang="en-US" sz="2200" b="1" dirty="0">
              <a:ea typeface="MS PGothic" panose="020B0600070205080204" pitchFamily="34" charset="-128"/>
            </a:endParaRPr>
          </a:p>
          <a:p>
            <a:pPr eaLnBrk="1" hangingPunct="1">
              <a:lnSpc>
                <a:spcPct val="120000"/>
              </a:lnSpc>
            </a:pPr>
            <a:r>
              <a:rPr lang="en-US" altLang="en-US" sz="2200" b="1" dirty="0" smtClean="0">
                <a:ea typeface="MS PGothic" panose="020B0600070205080204" pitchFamily="34" charset="-128"/>
              </a:rPr>
              <a:t>basic needs</a:t>
            </a:r>
            <a:endParaRPr lang="en-US" altLang="en-US" sz="2200" b="1" dirty="0">
              <a:ea typeface="MS PGothic" panose="020B0600070205080204" pitchFamily="34" charset="-128"/>
            </a:endParaRPr>
          </a:p>
          <a:p>
            <a:pPr lvl="1" eaLnBrk="1" hangingPunct="1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n-US" altLang="en-US" sz="2000" dirty="0">
                <a:ea typeface="MS PGothic" panose="020B0600070205080204" pitchFamily="34" charset="-128"/>
              </a:rPr>
              <a:t>competence</a:t>
            </a:r>
          </a:p>
          <a:p>
            <a:pPr lvl="1" eaLnBrk="1" hangingPunct="1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n-US" altLang="en-US" sz="2000" dirty="0" smtClean="0">
                <a:ea typeface="MS PGothic" panose="020B0600070205080204" pitchFamily="34" charset="-128"/>
              </a:rPr>
              <a:t>relationship</a:t>
            </a:r>
            <a:endParaRPr lang="en-US" altLang="en-US" sz="2000" dirty="0">
              <a:ea typeface="MS PGothic" panose="020B0600070205080204" pitchFamily="34" charset="-128"/>
            </a:endParaRPr>
          </a:p>
          <a:p>
            <a:pPr lvl="1" eaLnBrk="1" hangingPunct="1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n-US" altLang="en-US" sz="2000" dirty="0" smtClean="0">
                <a:ea typeface="MS PGothic" panose="020B0600070205080204" pitchFamily="34" charset="-128"/>
              </a:rPr>
              <a:t>autonomy</a:t>
            </a:r>
            <a:endParaRPr lang="en-US" altLang="en-US" sz="2000" dirty="0">
              <a:ea typeface="MS PGothic" panose="020B0600070205080204" pitchFamily="34" charset="-128"/>
            </a:endParaRPr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5D4CD183-EFCB-4E81-8129-1216D3641214}"/>
              </a:ext>
            </a:extLst>
          </p:cNvPr>
          <p:cNvSpPr txBox="1">
            <a:spLocks/>
          </p:cNvSpPr>
          <p:nvPr/>
        </p:nvSpPr>
        <p:spPr bwMode="auto">
          <a:xfrm>
            <a:off x="755650" y="229393"/>
            <a:ext cx="7200900" cy="633413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charset="-128"/>
                <a:cs typeface="ＭＳ Ｐゴシック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nl-NL" sz="3200" b="1" dirty="0">
                <a:solidFill>
                  <a:schemeClr val="bg1"/>
                </a:solidFill>
                <a:latin typeface="Arial"/>
                <a:ea typeface="+mj-ea"/>
                <a:cs typeface="Arial"/>
              </a:rPr>
              <a:t>A strong </a:t>
            </a:r>
            <a:r>
              <a:rPr lang="nl-NL" sz="3200" b="1" dirty="0" err="1">
                <a:solidFill>
                  <a:schemeClr val="bg1"/>
                </a:solidFill>
                <a:latin typeface="Arial"/>
                <a:ea typeface="+mj-ea"/>
                <a:cs typeface="Arial"/>
              </a:rPr>
              <a:t>learning</a:t>
            </a:r>
            <a:r>
              <a:rPr lang="nl-NL" sz="3200" b="1" dirty="0">
                <a:solidFill>
                  <a:schemeClr val="bg1"/>
                </a:solidFill>
                <a:latin typeface="Arial"/>
                <a:ea typeface="+mj-ea"/>
                <a:cs typeface="Arial"/>
              </a:rPr>
              <a:t> environment</a:t>
            </a:r>
          </a:p>
        </p:txBody>
      </p:sp>
    </p:spTree>
    <p:extLst>
      <p:ext uri="{BB962C8B-B14F-4D97-AF65-F5344CB8AC3E}">
        <p14:creationId xmlns:p14="http://schemas.microsoft.com/office/powerpoint/2010/main" val="2944282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jdelijke aanduiding voor inhoud 2">
            <a:extLst>
              <a:ext uri="{FF2B5EF4-FFF2-40B4-BE49-F238E27FC236}">
                <a16:creationId xmlns:a16="http://schemas.microsoft.com/office/drawing/2014/main" id="{A94CBDAB-8CDA-4891-ADAA-00A943FBDC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7624" y="1268760"/>
            <a:ext cx="7560840" cy="4319587"/>
          </a:xfrm>
        </p:spPr>
        <p:txBody>
          <a:bodyPr/>
          <a:lstStyle/>
          <a:p>
            <a:pPr marL="352425" eaLnBrk="1" hangingPunct="1"/>
            <a:r>
              <a:rPr lang="en-US" altLang="en-US" sz="2200" b="1" dirty="0">
                <a:solidFill>
                  <a:srgbClr val="000000"/>
                </a:solidFill>
                <a:ea typeface="ヒラギノ角ゴ Pro W3" pitchFamily="124" charset="-128"/>
              </a:rPr>
              <a:t>cognitivism</a:t>
            </a:r>
          </a:p>
          <a:p>
            <a:pPr marL="809625" lvl="1" indent="-342900" eaLnBrk="1" hangingPunct="1">
              <a:buFont typeface="Wingdings" panose="05000000000000000000" pitchFamily="2" charset="2"/>
              <a:buChar char="§"/>
            </a:pPr>
            <a:r>
              <a:rPr lang="en-US" altLang="en-US" sz="2000" dirty="0">
                <a:solidFill>
                  <a:srgbClr val="000000"/>
                </a:solidFill>
                <a:ea typeface="ヒラギノ角ゴ Pro W3" pitchFamily="124" charset="-128"/>
              </a:rPr>
              <a:t>the </a:t>
            </a:r>
            <a:r>
              <a:rPr lang="en-US" altLang="en-US" sz="2000" dirty="0" smtClean="0">
                <a:solidFill>
                  <a:srgbClr val="000000"/>
                </a:solidFill>
                <a:ea typeface="ヒラギノ角ゴ Pro W3" pitchFamily="124" charset="-128"/>
              </a:rPr>
              <a:t>student as an </a:t>
            </a:r>
            <a:r>
              <a:rPr lang="en-US" altLang="en-US" sz="2000" dirty="0">
                <a:solidFill>
                  <a:srgbClr val="000000"/>
                </a:solidFill>
                <a:ea typeface="ヒラギノ角ゴ Pro W3" pitchFamily="124" charset="-128"/>
              </a:rPr>
              <a:t>active information processing </a:t>
            </a:r>
            <a:r>
              <a:rPr lang="en-US" altLang="en-US" sz="2000" dirty="0" smtClean="0">
                <a:solidFill>
                  <a:srgbClr val="000000"/>
                </a:solidFill>
                <a:ea typeface="ヒラギノ角ゴ Pro W3" pitchFamily="124" charset="-128"/>
              </a:rPr>
              <a:t>system</a:t>
            </a:r>
            <a:endParaRPr lang="en-US" altLang="en-US" sz="2200" b="1" dirty="0">
              <a:solidFill>
                <a:srgbClr val="000000"/>
              </a:solidFill>
              <a:ea typeface="ヒラギノ角ゴ Pro W3" pitchFamily="124" charset="-128"/>
            </a:endParaRPr>
          </a:p>
          <a:p>
            <a:pPr marL="352425" eaLnBrk="1" hangingPunct="1"/>
            <a:r>
              <a:rPr lang="en-US" altLang="en-US" sz="2200" b="1" dirty="0">
                <a:solidFill>
                  <a:srgbClr val="000000"/>
                </a:solidFill>
                <a:ea typeface="ヒラギノ角ゴ Pro W3" pitchFamily="124" charset="-128"/>
              </a:rPr>
              <a:t>if-then </a:t>
            </a:r>
            <a:r>
              <a:rPr lang="en-US" altLang="en-US" sz="2200" b="1" dirty="0" smtClean="0">
                <a:solidFill>
                  <a:srgbClr val="000000"/>
                </a:solidFill>
                <a:ea typeface="ヒラギノ角ゴ Pro W3" pitchFamily="124" charset="-128"/>
              </a:rPr>
              <a:t>statement</a:t>
            </a:r>
            <a:endParaRPr lang="en-US" altLang="en-US" sz="2200" b="1" dirty="0">
              <a:solidFill>
                <a:srgbClr val="000000"/>
              </a:solidFill>
              <a:ea typeface="ヒラギノ角ゴ Pro W3" pitchFamily="124" charset="-128"/>
            </a:endParaRPr>
          </a:p>
          <a:p>
            <a:pPr marL="752475" lvl="1" eaLnBrk="1" hangingPunct="1">
              <a:buFont typeface="Wingdings" panose="05000000000000000000" pitchFamily="2" charset="2"/>
              <a:buChar char="§"/>
            </a:pPr>
            <a:r>
              <a:rPr lang="en-US" altLang="en-US" sz="2000" dirty="0">
                <a:solidFill>
                  <a:srgbClr val="000000"/>
                </a:solidFill>
                <a:ea typeface="ヒラギノ角ゴ Pro W3" pitchFamily="124" charset="-128"/>
              </a:rPr>
              <a:t>declarative knowledge</a:t>
            </a:r>
          </a:p>
          <a:p>
            <a:pPr marL="752475" lvl="1" eaLnBrk="1" hangingPunct="1">
              <a:buFont typeface="Wingdings" panose="05000000000000000000" pitchFamily="2" charset="2"/>
              <a:buChar char="§"/>
            </a:pPr>
            <a:r>
              <a:rPr lang="en-US" altLang="en-US" sz="2000" dirty="0" smtClean="0">
                <a:solidFill>
                  <a:srgbClr val="000000"/>
                </a:solidFill>
                <a:ea typeface="ヒラギノ角ゴ Pro W3" pitchFamily="124" charset="-128"/>
              </a:rPr>
              <a:t>procedural knowledge</a:t>
            </a:r>
            <a:endParaRPr lang="en-US" altLang="en-US" sz="2200" b="1" dirty="0">
              <a:solidFill>
                <a:srgbClr val="000000"/>
              </a:solidFill>
              <a:ea typeface="ヒラギノ角ゴ Pro W3" pitchFamily="124" charset="-128"/>
            </a:endParaRPr>
          </a:p>
          <a:p>
            <a:pPr marL="352425" eaLnBrk="1" hangingPunct="1"/>
            <a:r>
              <a:rPr lang="en-US" altLang="en-US" sz="2200" b="1" dirty="0">
                <a:solidFill>
                  <a:srgbClr val="000000"/>
                </a:solidFill>
                <a:ea typeface="ヒラギノ角ゴ Pro W3" pitchFamily="124" charset="-128"/>
              </a:rPr>
              <a:t>‘knowledge </a:t>
            </a:r>
            <a:r>
              <a:rPr lang="en-US" altLang="en-US" sz="2200" b="1" dirty="0" smtClean="0">
                <a:solidFill>
                  <a:srgbClr val="000000"/>
                </a:solidFill>
                <a:ea typeface="ヒラギノ角ゴ Pro W3" pitchFamily="124" charset="-128"/>
              </a:rPr>
              <a:t>about your own  </a:t>
            </a:r>
            <a:r>
              <a:rPr lang="en-US" altLang="en-US" sz="2200" b="1" dirty="0">
                <a:solidFill>
                  <a:srgbClr val="000000"/>
                </a:solidFill>
                <a:ea typeface="ヒラギノ角ゴ Pro W3" pitchFamily="124" charset="-128"/>
              </a:rPr>
              <a:t>knowledge’ </a:t>
            </a:r>
            <a:r>
              <a:rPr lang="en-US" altLang="en-US" sz="2200" b="1" dirty="0" smtClean="0">
                <a:solidFill>
                  <a:srgbClr val="000000"/>
                </a:solidFill>
                <a:ea typeface="ヒラギノ角ゴ Pro W3" pitchFamily="124" charset="-128"/>
              </a:rPr>
              <a:t>or metacognition</a:t>
            </a:r>
            <a:endParaRPr lang="en-US" altLang="en-US" sz="2200" b="1" dirty="0">
              <a:solidFill>
                <a:srgbClr val="000000"/>
              </a:solidFill>
              <a:ea typeface="ヒラギノ角ゴ Pro W3" pitchFamily="124" charset="-128"/>
            </a:endParaRPr>
          </a:p>
          <a:p>
            <a:pPr marL="352425" eaLnBrk="1" hangingPunct="1"/>
            <a:r>
              <a:rPr lang="en-US" altLang="en-US" sz="2200" b="1" dirty="0">
                <a:solidFill>
                  <a:srgbClr val="000000"/>
                </a:solidFill>
                <a:ea typeface="ヒラギノ角ゴ Pro W3" pitchFamily="124" charset="-128"/>
              </a:rPr>
              <a:t>four types of knowledge</a:t>
            </a:r>
          </a:p>
          <a:p>
            <a:pPr marL="466725" indent="-457200" eaLnBrk="1" hangingPunct="1">
              <a:buFont typeface="+mj-lt"/>
              <a:buAutoNum type="arabicPeriod"/>
            </a:pPr>
            <a:r>
              <a:rPr lang="en-US" altLang="en-US" sz="2000" dirty="0">
                <a:solidFill>
                  <a:srgbClr val="000000"/>
                </a:solidFill>
                <a:ea typeface="ヒラギノ角ゴ Pro W3" pitchFamily="124" charset="-128"/>
              </a:rPr>
              <a:t>declarative knowledge</a:t>
            </a:r>
          </a:p>
          <a:p>
            <a:pPr marL="466725" indent="-457200" eaLnBrk="1" hangingPunct="1">
              <a:buFont typeface="+mj-lt"/>
              <a:buAutoNum type="arabicPeriod"/>
            </a:pPr>
            <a:r>
              <a:rPr lang="en-US" altLang="en-US" sz="2000" dirty="0">
                <a:solidFill>
                  <a:srgbClr val="000000"/>
                </a:solidFill>
                <a:ea typeface="ヒラギノ角ゴ Pro W3" pitchFamily="124" charset="-128"/>
              </a:rPr>
              <a:t>procedural knowledge</a:t>
            </a:r>
          </a:p>
          <a:p>
            <a:pPr marL="466725" indent="-457200" eaLnBrk="1" hangingPunct="1">
              <a:buFont typeface="+mj-lt"/>
              <a:buAutoNum type="arabicPeriod"/>
            </a:pPr>
            <a:r>
              <a:rPr lang="en-US" altLang="en-US" sz="2000" dirty="0">
                <a:solidFill>
                  <a:srgbClr val="000000"/>
                </a:solidFill>
                <a:ea typeface="ヒラギノ角ゴ Pro W3" pitchFamily="124" charset="-128"/>
              </a:rPr>
              <a:t>situational knowledge</a:t>
            </a:r>
          </a:p>
          <a:p>
            <a:pPr marL="466725" indent="-457200" eaLnBrk="1" hangingPunct="1">
              <a:buFont typeface="+mj-lt"/>
              <a:buAutoNum type="arabicPeriod"/>
            </a:pPr>
            <a:r>
              <a:rPr lang="en-US" altLang="en-US" sz="2000" dirty="0">
                <a:solidFill>
                  <a:srgbClr val="000000"/>
                </a:solidFill>
                <a:ea typeface="ヒラギノ角ゴ Pro W3" pitchFamily="124" charset="-128"/>
              </a:rPr>
              <a:t>strategic </a:t>
            </a:r>
            <a:r>
              <a:rPr lang="en-US" altLang="en-US" sz="2000" dirty="0" smtClean="0">
                <a:solidFill>
                  <a:srgbClr val="000000"/>
                </a:solidFill>
                <a:ea typeface="ヒラギノ角ゴ Pro W3" pitchFamily="124" charset="-128"/>
              </a:rPr>
              <a:t>knowledge</a:t>
            </a:r>
            <a:endParaRPr lang="en-US" altLang="en-US" sz="2200" b="1" dirty="0">
              <a:solidFill>
                <a:srgbClr val="000000"/>
              </a:solidFill>
              <a:ea typeface="ヒラギノ角ゴ Pro W3" pitchFamily="124" charset="-128"/>
            </a:endParaRPr>
          </a:p>
          <a:p>
            <a:pPr marL="352425" eaLnBrk="1" hangingPunct="1"/>
            <a:r>
              <a:rPr lang="en-US" altLang="en-US" sz="2200" b="1" dirty="0" smtClean="0">
                <a:solidFill>
                  <a:srgbClr val="000000"/>
                </a:solidFill>
                <a:ea typeface="ヒラギノ角ゴ Pro W3" pitchFamily="124" charset="-128"/>
              </a:rPr>
              <a:t>(renewed </a:t>
            </a:r>
            <a:r>
              <a:rPr lang="en-US" altLang="en-US" sz="2200" b="1" dirty="0">
                <a:solidFill>
                  <a:srgbClr val="000000"/>
                </a:solidFill>
                <a:ea typeface="ヒラギノ角ゴ Pro W3" pitchFamily="124" charset="-128"/>
              </a:rPr>
              <a:t>interest because of the recent focus on ‘learn how to learn’)</a:t>
            </a:r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5D4CD183-EFCB-4E81-8129-1216D3641214}"/>
              </a:ext>
            </a:extLst>
          </p:cNvPr>
          <p:cNvSpPr txBox="1">
            <a:spLocks/>
          </p:cNvSpPr>
          <p:nvPr/>
        </p:nvSpPr>
        <p:spPr bwMode="auto">
          <a:xfrm>
            <a:off x="323528" y="229393"/>
            <a:ext cx="8424936" cy="633413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charset="-128"/>
                <a:cs typeface="ＭＳ Ｐゴシック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3200" b="1" dirty="0" smtClean="0">
                <a:solidFill>
                  <a:schemeClr val="bg1"/>
                </a:solidFill>
                <a:latin typeface="Arial"/>
                <a:ea typeface="+mj-ea"/>
                <a:cs typeface="Arial"/>
              </a:rPr>
              <a:t>Cognitivism and metacognition</a:t>
            </a:r>
            <a:r>
              <a:rPr lang="en-US" sz="3200" b="1" dirty="0">
                <a:solidFill>
                  <a:schemeClr val="bg1"/>
                </a:solidFill>
                <a:latin typeface="Arial"/>
                <a:ea typeface="+mj-ea"/>
                <a:cs typeface="Arial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4128767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jdelijke aanduiding voor inhoud 2">
            <a:extLst>
              <a:ext uri="{FF2B5EF4-FFF2-40B4-BE49-F238E27FC236}">
                <a16:creationId xmlns:a16="http://schemas.microsoft.com/office/drawing/2014/main" id="{A94CBDAB-8CDA-4891-ADAA-00A943FBDC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7624" y="1268760"/>
            <a:ext cx="7560840" cy="4319587"/>
          </a:xfrm>
        </p:spPr>
        <p:txBody>
          <a:bodyPr/>
          <a:lstStyle/>
          <a:p>
            <a:pPr marL="352425" eaLnBrk="1" hangingPunct="1"/>
            <a:r>
              <a:rPr lang="en-US" altLang="en-US" sz="2200" b="1" dirty="0">
                <a:solidFill>
                  <a:srgbClr val="000000"/>
                </a:solidFill>
                <a:ea typeface="ヒラギノ角ゴ Pro W3" pitchFamily="124" charset="-128"/>
              </a:rPr>
              <a:t>It is through this interaction </a:t>
            </a:r>
            <a:r>
              <a:rPr lang="en-US" altLang="en-US" sz="2200" b="1" dirty="0" smtClean="0">
                <a:solidFill>
                  <a:srgbClr val="000000"/>
                </a:solidFill>
                <a:ea typeface="ヒラギノ角ゴ Pro W3" pitchFamily="124" charset="-128"/>
              </a:rPr>
              <a:t>that students </a:t>
            </a:r>
            <a:r>
              <a:rPr lang="en-US" altLang="en-US" sz="2200" b="1" dirty="0">
                <a:solidFill>
                  <a:srgbClr val="000000"/>
                </a:solidFill>
                <a:ea typeface="ヒラギノ角ゴ Pro W3" pitchFamily="124" charset="-128"/>
              </a:rPr>
              <a:t>develops knowledge, ideas, values and ethics.</a:t>
            </a:r>
          </a:p>
          <a:p>
            <a:pPr marL="352425" eaLnBrk="1" hangingPunct="1"/>
            <a:r>
              <a:rPr lang="en-US" altLang="en-US" sz="2200" b="1" dirty="0">
                <a:solidFill>
                  <a:srgbClr val="000000"/>
                </a:solidFill>
                <a:ea typeface="ヒラギノ角ゴ Pro W3" pitchFamily="124" charset="-128"/>
              </a:rPr>
              <a:t>mental action: dialogic principles</a:t>
            </a:r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5D4CD183-EFCB-4E81-8129-1216D3641214}"/>
              </a:ext>
            </a:extLst>
          </p:cNvPr>
          <p:cNvSpPr txBox="1">
            <a:spLocks/>
          </p:cNvSpPr>
          <p:nvPr/>
        </p:nvSpPr>
        <p:spPr bwMode="auto">
          <a:xfrm>
            <a:off x="323528" y="229393"/>
            <a:ext cx="8424936" cy="633413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charset="-128"/>
                <a:cs typeface="ＭＳ Ｐゴシック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3200" b="1" dirty="0" smtClean="0">
                <a:solidFill>
                  <a:schemeClr val="bg1"/>
                </a:solidFill>
                <a:latin typeface="Arial"/>
                <a:ea typeface="+mj-ea"/>
                <a:cs typeface="Arial"/>
              </a:rPr>
              <a:t>Cognitivism and mental processes	</a:t>
            </a:r>
            <a:endParaRPr lang="en-US" sz="3200" b="1" dirty="0">
              <a:solidFill>
                <a:schemeClr val="bg1"/>
              </a:solidFill>
              <a:latin typeface="Arial"/>
              <a:ea typeface="+mj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19175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jdelijke aanduiding voor inhoud 2">
            <a:extLst>
              <a:ext uri="{FF2B5EF4-FFF2-40B4-BE49-F238E27FC236}">
                <a16:creationId xmlns:a16="http://schemas.microsoft.com/office/drawing/2014/main" id="{A94CBDAB-8CDA-4891-ADAA-00A943FBDC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7624" y="1268760"/>
            <a:ext cx="7560840" cy="4319587"/>
          </a:xfrm>
        </p:spPr>
        <p:txBody>
          <a:bodyPr/>
          <a:lstStyle/>
          <a:p>
            <a:pPr marL="352425" eaLnBrk="1" hangingPunct="1"/>
            <a:endParaRPr lang="en-US" altLang="en-US" sz="2200" b="1" dirty="0" smtClean="0">
              <a:solidFill>
                <a:srgbClr val="000000"/>
              </a:solidFill>
              <a:ea typeface="ヒラギノ角ゴ Pro W3" pitchFamily="124" charset="-128"/>
            </a:endParaRPr>
          </a:p>
          <a:p>
            <a:pPr marL="352425" eaLnBrk="1" hangingPunct="1"/>
            <a:endParaRPr lang="en-US" altLang="en-US" sz="2200" b="1" dirty="0">
              <a:solidFill>
                <a:srgbClr val="000000"/>
              </a:solidFill>
              <a:ea typeface="ヒラギノ角ゴ Pro W3" pitchFamily="124" charset="-128"/>
            </a:endParaRPr>
          </a:p>
          <a:p>
            <a:pPr marL="352425" eaLnBrk="1" hangingPunct="1"/>
            <a:r>
              <a:rPr lang="en-US" altLang="en-US" sz="2200" b="1" dirty="0" smtClean="0">
                <a:solidFill>
                  <a:srgbClr val="000000"/>
                </a:solidFill>
                <a:ea typeface="ヒラギノ角ゴ Pro W3" pitchFamily="124" charset="-128"/>
              </a:rPr>
              <a:t>four principles:</a:t>
            </a:r>
            <a:endParaRPr lang="en-US" altLang="en-US" sz="2200" b="1" dirty="0">
              <a:solidFill>
                <a:srgbClr val="000000"/>
              </a:solidFill>
              <a:ea typeface="ヒラギノ角ゴ Pro W3" pitchFamily="124" charset="-128"/>
            </a:endParaRPr>
          </a:p>
          <a:p>
            <a:pPr marL="923925" lvl="1" indent="-457200" eaLnBrk="1" hangingPunct="1">
              <a:buFont typeface="+mj-lt"/>
              <a:buAutoNum type="arabicPeriod"/>
            </a:pPr>
            <a:r>
              <a:rPr lang="en-US" altLang="en-US" sz="2000" dirty="0" err="1">
                <a:solidFill>
                  <a:srgbClr val="000000"/>
                </a:solidFill>
                <a:ea typeface="ヒラギノ角ゴ Pro W3" pitchFamily="124" charset="-128"/>
              </a:rPr>
              <a:t>interiorization</a:t>
            </a:r>
            <a:endParaRPr lang="en-US" altLang="en-US" sz="2000" dirty="0">
              <a:solidFill>
                <a:srgbClr val="000000"/>
              </a:solidFill>
              <a:ea typeface="ヒラギノ角ゴ Pro W3" pitchFamily="124" charset="-128"/>
            </a:endParaRPr>
          </a:p>
          <a:p>
            <a:pPr marL="923925" lvl="1" indent="-457200" eaLnBrk="1" hangingPunct="1">
              <a:buFont typeface="+mj-lt"/>
              <a:buAutoNum type="arabicPeriod"/>
            </a:pPr>
            <a:r>
              <a:rPr lang="en-US" altLang="en-US" sz="2000" dirty="0">
                <a:solidFill>
                  <a:srgbClr val="000000"/>
                </a:solidFill>
                <a:ea typeface="ヒラギノ角ゴ Pro W3" pitchFamily="124" charset="-128"/>
              </a:rPr>
              <a:t>zone of proximal development</a:t>
            </a:r>
          </a:p>
          <a:p>
            <a:pPr marL="923925" lvl="1" indent="-457200" eaLnBrk="1" hangingPunct="1">
              <a:buFont typeface="+mj-lt"/>
              <a:buAutoNum type="arabicPeriod"/>
            </a:pPr>
            <a:r>
              <a:rPr lang="en-US" altLang="en-US" sz="2000" dirty="0">
                <a:solidFill>
                  <a:srgbClr val="000000"/>
                </a:solidFill>
                <a:ea typeface="ヒラギノ角ゴ Pro W3" pitchFamily="124" charset="-128"/>
              </a:rPr>
              <a:t>the central adult</a:t>
            </a:r>
          </a:p>
          <a:p>
            <a:pPr marL="923925" lvl="1" indent="-457200" eaLnBrk="1" hangingPunct="1">
              <a:buFont typeface="+mj-lt"/>
              <a:buAutoNum type="arabicPeriod"/>
            </a:pPr>
            <a:r>
              <a:rPr lang="en-US" altLang="en-US" sz="2000" dirty="0">
                <a:solidFill>
                  <a:srgbClr val="000000"/>
                </a:solidFill>
                <a:ea typeface="ヒラギノ角ゴ Pro W3" pitchFamily="124" charset="-128"/>
              </a:rPr>
              <a:t>the social-communicative background of </a:t>
            </a:r>
            <a:endParaRPr lang="en-US" altLang="en-US" sz="2000" dirty="0" smtClean="0">
              <a:solidFill>
                <a:srgbClr val="000000"/>
              </a:solidFill>
              <a:ea typeface="ヒラギノ角ゴ Pro W3" pitchFamily="124" charset="-128"/>
            </a:endParaRPr>
          </a:p>
          <a:p>
            <a:pPr marL="466725" lvl="1" indent="0" eaLnBrk="1" hangingPunct="1">
              <a:buNone/>
            </a:pPr>
            <a:r>
              <a:rPr lang="en-US" altLang="en-US" sz="2000" dirty="0" smtClean="0">
                <a:solidFill>
                  <a:srgbClr val="000000"/>
                </a:solidFill>
                <a:ea typeface="ヒラギノ角ゴ Pro W3" pitchFamily="124" charset="-128"/>
              </a:rPr>
              <a:t>	mental </a:t>
            </a:r>
            <a:r>
              <a:rPr lang="en-US" altLang="en-US" sz="2000" dirty="0">
                <a:solidFill>
                  <a:srgbClr val="000000"/>
                </a:solidFill>
                <a:ea typeface="ヒラギノ角ゴ Pro W3" pitchFamily="124" charset="-128"/>
              </a:rPr>
              <a:t>actions</a:t>
            </a:r>
          </a:p>
          <a:p>
            <a:pPr marL="352425" eaLnBrk="1" hangingPunct="1"/>
            <a:r>
              <a:rPr lang="en-US" altLang="en-US" sz="2200" b="1" dirty="0" smtClean="0">
                <a:solidFill>
                  <a:srgbClr val="000000"/>
                </a:solidFill>
                <a:ea typeface="ヒラギノ角ゴ Pro W3" pitchFamily="124" charset="-128"/>
              </a:rPr>
              <a:t>basics: </a:t>
            </a:r>
            <a:endParaRPr lang="en-US" altLang="en-US" sz="2200" b="1" dirty="0">
              <a:solidFill>
                <a:srgbClr val="000000"/>
              </a:solidFill>
              <a:ea typeface="ヒラギノ角ゴ Pro W3" pitchFamily="124" charset="-128"/>
            </a:endParaRPr>
          </a:p>
          <a:p>
            <a:pPr marL="809625" lvl="1" indent="-342900" eaLnBrk="1" hangingPunct="1">
              <a:buFont typeface="Wingdings" panose="05000000000000000000" pitchFamily="2" charset="2"/>
              <a:buChar char="§"/>
            </a:pPr>
            <a:r>
              <a:rPr lang="en-US" altLang="en-US" sz="2000" dirty="0">
                <a:solidFill>
                  <a:srgbClr val="000000"/>
                </a:solidFill>
                <a:ea typeface="ヒラギノ角ゴ Pro W3" pitchFamily="124" charset="-128"/>
              </a:rPr>
              <a:t>the learning </a:t>
            </a:r>
            <a:r>
              <a:rPr lang="en-US" altLang="en-US" sz="2000" dirty="0" smtClean="0">
                <a:solidFill>
                  <a:srgbClr val="000000"/>
                </a:solidFill>
                <a:ea typeface="ヒラギノ角ゴ Pro W3" pitchFamily="124" charset="-128"/>
              </a:rPr>
              <a:t>content should </a:t>
            </a:r>
            <a:r>
              <a:rPr lang="en-US" altLang="en-US" sz="2000" dirty="0">
                <a:solidFill>
                  <a:srgbClr val="000000"/>
                </a:solidFill>
                <a:ea typeface="ヒラギノ角ゴ Pro W3" pitchFamily="124" charset="-128"/>
              </a:rPr>
              <a:t>continue where the student’s knowledge </a:t>
            </a:r>
            <a:r>
              <a:rPr lang="en-US" altLang="en-US" sz="2000" dirty="0" smtClean="0">
                <a:solidFill>
                  <a:srgbClr val="000000"/>
                </a:solidFill>
                <a:ea typeface="ヒラギノ角ゴ Pro W3" pitchFamily="124" charset="-128"/>
              </a:rPr>
              <a:t>ends</a:t>
            </a:r>
          </a:p>
          <a:p>
            <a:pPr marL="352425" eaLnBrk="1" hangingPunct="1"/>
            <a:r>
              <a:rPr lang="en-US" altLang="en-US" sz="2200" b="1" dirty="0" smtClean="0">
                <a:solidFill>
                  <a:srgbClr val="000000"/>
                </a:solidFill>
                <a:ea typeface="ヒラギノ角ゴ Pro W3" pitchFamily="124" charset="-128"/>
              </a:rPr>
              <a:t>the </a:t>
            </a:r>
            <a:r>
              <a:rPr lang="en-US" altLang="en-US" sz="2200" b="1" dirty="0">
                <a:solidFill>
                  <a:srgbClr val="000000"/>
                </a:solidFill>
                <a:ea typeface="ヒラギノ角ゴ Pro W3" pitchFamily="124" charset="-128"/>
              </a:rPr>
              <a:t>teacher is expert</a:t>
            </a:r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5D4CD183-EFCB-4E81-8129-1216D3641214}"/>
              </a:ext>
            </a:extLst>
          </p:cNvPr>
          <p:cNvSpPr txBox="1">
            <a:spLocks/>
          </p:cNvSpPr>
          <p:nvPr/>
        </p:nvSpPr>
        <p:spPr bwMode="auto">
          <a:xfrm>
            <a:off x="323528" y="229393"/>
            <a:ext cx="8424936" cy="633413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charset="-128"/>
                <a:cs typeface="ＭＳ Ｐゴシック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3200" b="1" dirty="0">
                <a:solidFill>
                  <a:schemeClr val="bg1"/>
                </a:solidFill>
                <a:latin typeface="Arial"/>
                <a:ea typeface="+mj-ea"/>
                <a:cs typeface="Arial"/>
              </a:rPr>
              <a:t>Mental processing (Vygotsky)</a:t>
            </a:r>
            <a:r>
              <a:rPr lang="en-US" sz="3200" b="1" dirty="0" smtClean="0">
                <a:solidFill>
                  <a:schemeClr val="bg1"/>
                </a:solidFill>
                <a:latin typeface="Arial"/>
                <a:ea typeface="+mj-ea"/>
                <a:cs typeface="Arial"/>
              </a:rPr>
              <a:t>	</a:t>
            </a:r>
            <a:endParaRPr lang="en-US" sz="3200" b="1" dirty="0">
              <a:solidFill>
                <a:schemeClr val="bg1"/>
              </a:solidFill>
              <a:latin typeface="Arial"/>
              <a:ea typeface="+mj-ea"/>
              <a:cs typeface="Arial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4088" y="1047326"/>
            <a:ext cx="3657988" cy="23812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5694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jdelijke aanduiding voor inhoud 2">
            <a:extLst>
              <a:ext uri="{FF2B5EF4-FFF2-40B4-BE49-F238E27FC236}">
                <a16:creationId xmlns:a16="http://schemas.microsoft.com/office/drawing/2014/main" id="{A94CBDAB-8CDA-4891-ADAA-00A943FBDC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7624" y="1268760"/>
            <a:ext cx="7560840" cy="4319587"/>
          </a:xfrm>
        </p:spPr>
        <p:txBody>
          <a:bodyPr/>
          <a:lstStyle/>
          <a:p>
            <a:pPr marL="352425" eaLnBrk="1" hangingPunct="1"/>
            <a:r>
              <a:rPr lang="en-US" altLang="en-US" sz="2200" dirty="0">
                <a:solidFill>
                  <a:srgbClr val="000000"/>
                </a:solidFill>
                <a:ea typeface="ヒラギノ角ゴ Pro W3" pitchFamily="124" charset="-128"/>
              </a:rPr>
              <a:t>a student has an innate </a:t>
            </a:r>
            <a:r>
              <a:rPr lang="en-US" altLang="en-US" sz="2200" dirty="0" smtClean="0">
                <a:solidFill>
                  <a:srgbClr val="000000"/>
                </a:solidFill>
                <a:ea typeface="ヒラギノ角ゴ Pro W3" pitchFamily="124" charset="-128"/>
              </a:rPr>
              <a:t>drive </a:t>
            </a:r>
            <a:r>
              <a:rPr lang="en-US" altLang="en-US" sz="2200" dirty="0">
                <a:solidFill>
                  <a:srgbClr val="000000"/>
                </a:solidFill>
                <a:ea typeface="ヒラギノ角ゴ Pro W3" pitchFamily="124" charset="-128"/>
              </a:rPr>
              <a:t>to </a:t>
            </a:r>
            <a:r>
              <a:rPr lang="en-US" altLang="en-US" sz="2200" dirty="0" smtClean="0">
                <a:solidFill>
                  <a:srgbClr val="000000"/>
                </a:solidFill>
                <a:ea typeface="ヒラギノ角ゴ Pro W3" pitchFamily="124" charset="-128"/>
              </a:rPr>
              <a:t>find things </a:t>
            </a:r>
            <a:r>
              <a:rPr lang="en-US" altLang="en-US" sz="2200" dirty="0">
                <a:solidFill>
                  <a:srgbClr val="000000"/>
                </a:solidFill>
                <a:ea typeface="ヒラギノ角ゴ Pro W3" pitchFamily="124" charset="-128"/>
              </a:rPr>
              <a:t>out </a:t>
            </a:r>
            <a:r>
              <a:rPr lang="en-US" altLang="en-US" sz="2200" dirty="0" smtClean="0">
                <a:solidFill>
                  <a:srgbClr val="000000"/>
                </a:solidFill>
                <a:ea typeface="ヒラギノ角ゴ Pro W3" pitchFamily="124" charset="-128"/>
              </a:rPr>
              <a:t>for himself</a:t>
            </a:r>
            <a:endParaRPr lang="en-US" altLang="en-US" sz="2200" dirty="0">
              <a:solidFill>
                <a:srgbClr val="000000"/>
              </a:solidFill>
              <a:ea typeface="ヒラギノ角ゴ Pro W3" pitchFamily="124" charset="-128"/>
            </a:endParaRPr>
          </a:p>
          <a:p>
            <a:pPr marL="352425" eaLnBrk="1" hangingPunct="1"/>
            <a:r>
              <a:rPr lang="en-US" altLang="en-US" sz="2200" dirty="0" smtClean="0">
                <a:solidFill>
                  <a:srgbClr val="000000"/>
                </a:solidFill>
                <a:ea typeface="ヒラギノ角ゴ Pro W3" pitchFamily="124" charset="-128"/>
              </a:rPr>
              <a:t>understanding is </a:t>
            </a:r>
            <a:r>
              <a:rPr lang="en-US" altLang="en-US" sz="2200" dirty="0">
                <a:solidFill>
                  <a:srgbClr val="000000"/>
                </a:solidFill>
                <a:ea typeface="ヒラギノ角ゴ Pro W3" pitchFamily="124" charset="-128"/>
              </a:rPr>
              <a:t>a matter of structuring and/or </a:t>
            </a:r>
            <a:r>
              <a:rPr lang="en-US" altLang="en-US" sz="2200" dirty="0" err="1" smtClean="0">
                <a:solidFill>
                  <a:srgbClr val="000000"/>
                </a:solidFill>
                <a:ea typeface="ヒラギノ角ゴ Pro W3" pitchFamily="124" charset="-128"/>
              </a:rPr>
              <a:t>reorganising</a:t>
            </a:r>
            <a:r>
              <a:rPr lang="en-US" altLang="en-US" sz="2200" dirty="0" smtClean="0">
                <a:solidFill>
                  <a:srgbClr val="000000"/>
                </a:solidFill>
                <a:ea typeface="ヒラギノ角ゴ Pro W3" pitchFamily="124" charset="-128"/>
              </a:rPr>
              <a:t> information</a:t>
            </a:r>
            <a:endParaRPr lang="en-US" altLang="en-US" sz="2200" dirty="0">
              <a:solidFill>
                <a:srgbClr val="000000"/>
              </a:solidFill>
              <a:ea typeface="ヒラギノ角ゴ Pro W3" pitchFamily="124" charset="-128"/>
            </a:endParaRPr>
          </a:p>
          <a:p>
            <a:pPr marL="352425" eaLnBrk="1" hangingPunct="1"/>
            <a:r>
              <a:rPr lang="en-US" altLang="en-US" sz="2200" dirty="0">
                <a:solidFill>
                  <a:srgbClr val="000000"/>
                </a:solidFill>
                <a:ea typeface="ヒラギノ角ゴ Pro W3" pitchFamily="124" charset="-128"/>
              </a:rPr>
              <a:t>mental </a:t>
            </a:r>
            <a:r>
              <a:rPr lang="en-US" altLang="en-US" sz="2200" dirty="0" smtClean="0">
                <a:solidFill>
                  <a:srgbClr val="000000"/>
                </a:solidFill>
                <a:ea typeface="ヒラギノ角ゴ Pro W3" pitchFamily="124" charset="-128"/>
              </a:rPr>
              <a:t>images </a:t>
            </a:r>
            <a:r>
              <a:rPr lang="en-US" altLang="en-US" sz="2200" dirty="0">
                <a:solidFill>
                  <a:srgbClr val="000000"/>
                </a:solidFill>
                <a:ea typeface="ヒラギノ角ゴ Pro W3" pitchFamily="124" charset="-128"/>
              </a:rPr>
              <a:t>are replaced by new </a:t>
            </a:r>
            <a:r>
              <a:rPr lang="en-US" altLang="en-US" sz="2200" dirty="0" smtClean="0">
                <a:solidFill>
                  <a:srgbClr val="000000"/>
                </a:solidFill>
                <a:ea typeface="ヒラギノ角ゴ Pro W3" pitchFamily="124" charset="-128"/>
              </a:rPr>
              <a:t>experiences</a:t>
            </a:r>
            <a:endParaRPr lang="en-US" altLang="en-US" sz="2200" dirty="0">
              <a:solidFill>
                <a:srgbClr val="000000"/>
              </a:solidFill>
              <a:ea typeface="ヒラギノ角ゴ Pro W3" pitchFamily="124" charset="-128"/>
            </a:endParaRPr>
          </a:p>
          <a:p>
            <a:pPr marL="352425" eaLnBrk="1" hangingPunct="1"/>
            <a:r>
              <a:rPr lang="en-US" altLang="en-US" sz="2200" dirty="0">
                <a:solidFill>
                  <a:srgbClr val="000000"/>
                </a:solidFill>
                <a:ea typeface="ヒラギノ角ゴ Pro W3" pitchFamily="124" charset="-128"/>
              </a:rPr>
              <a:t>understanding is never </a:t>
            </a:r>
            <a:r>
              <a:rPr lang="en-US" altLang="en-US" sz="2200" dirty="0" smtClean="0">
                <a:solidFill>
                  <a:srgbClr val="000000"/>
                </a:solidFill>
                <a:ea typeface="ヒラギノ角ゴ Pro W3" pitchFamily="124" charset="-128"/>
              </a:rPr>
              <a:t>finite</a:t>
            </a:r>
            <a:endParaRPr lang="en-US" altLang="en-US" sz="2200" dirty="0">
              <a:solidFill>
                <a:srgbClr val="000000"/>
              </a:solidFill>
              <a:ea typeface="ヒラギノ角ゴ Pro W3" pitchFamily="124" charset="-128"/>
            </a:endParaRPr>
          </a:p>
          <a:p>
            <a:pPr marL="352425" eaLnBrk="1" hangingPunct="1"/>
            <a:r>
              <a:rPr lang="en-US" altLang="en-US" sz="2200" dirty="0" smtClean="0">
                <a:solidFill>
                  <a:srgbClr val="000000"/>
                </a:solidFill>
                <a:ea typeface="ヒラギノ角ゴ Pro W3" pitchFamily="124" charset="-128"/>
              </a:rPr>
              <a:t>the </a:t>
            </a:r>
            <a:r>
              <a:rPr lang="en-US" altLang="en-US" sz="2200" dirty="0">
                <a:solidFill>
                  <a:srgbClr val="000000"/>
                </a:solidFill>
                <a:ea typeface="ヒラギノ角ゴ Pro W3" pitchFamily="124" charset="-128"/>
              </a:rPr>
              <a:t>ability to learn depends on a student’s development as well as his </a:t>
            </a:r>
            <a:r>
              <a:rPr lang="en-US" altLang="en-US" sz="2200" dirty="0" smtClean="0">
                <a:solidFill>
                  <a:srgbClr val="000000"/>
                </a:solidFill>
                <a:ea typeface="ヒラギノ角ゴ Pro W3" pitchFamily="124" charset="-128"/>
              </a:rPr>
              <a:t>maturity, which </a:t>
            </a:r>
            <a:r>
              <a:rPr lang="en-US" altLang="en-US" sz="2200" dirty="0">
                <a:solidFill>
                  <a:srgbClr val="000000"/>
                </a:solidFill>
                <a:ea typeface="ヒラギノ角ゴ Pro W3" pitchFamily="124" charset="-128"/>
              </a:rPr>
              <a:t>can vary with </a:t>
            </a:r>
            <a:r>
              <a:rPr lang="en-US" altLang="en-US" sz="2200" dirty="0" smtClean="0">
                <a:solidFill>
                  <a:srgbClr val="000000"/>
                </a:solidFill>
                <a:ea typeface="ヒラギノ角ゴ Pro W3" pitchFamily="124" charset="-128"/>
              </a:rPr>
              <a:t>age</a:t>
            </a:r>
          </a:p>
          <a:p>
            <a:pPr marL="352425" eaLnBrk="1" hangingPunct="1"/>
            <a:r>
              <a:rPr lang="en-US" altLang="en-US" sz="2200" dirty="0" smtClean="0">
                <a:solidFill>
                  <a:srgbClr val="000000"/>
                </a:solidFill>
                <a:ea typeface="ヒラギノ角ゴ Pro W3" pitchFamily="124" charset="-128"/>
              </a:rPr>
              <a:t>reflection</a:t>
            </a:r>
            <a:r>
              <a:rPr lang="en-US" altLang="en-US" sz="2200" dirty="0">
                <a:solidFill>
                  <a:srgbClr val="000000"/>
                </a:solidFill>
                <a:ea typeface="ヒラギノ角ゴ Pro W3" pitchFamily="124" charset="-128"/>
              </a:rPr>
              <a:t>, self-correction and feedback stimulate </a:t>
            </a:r>
            <a:r>
              <a:rPr lang="en-US" altLang="en-US" sz="2200" dirty="0" smtClean="0">
                <a:solidFill>
                  <a:srgbClr val="000000"/>
                </a:solidFill>
                <a:ea typeface="ヒラギノ角ゴ Pro W3" pitchFamily="124" charset="-128"/>
              </a:rPr>
              <a:t>the learning process</a:t>
            </a:r>
            <a:endParaRPr lang="en-US" altLang="en-US" sz="2200" dirty="0">
              <a:solidFill>
                <a:srgbClr val="000000"/>
              </a:solidFill>
              <a:ea typeface="ヒラギノ角ゴ Pro W3" pitchFamily="124" charset="-128"/>
            </a:endParaRPr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5D4CD183-EFCB-4E81-8129-1216D3641214}"/>
              </a:ext>
            </a:extLst>
          </p:cNvPr>
          <p:cNvSpPr txBox="1">
            <a:spLocks/>
          </p:cNvSpPr>
          <p:nvPr/>
        </p:nvSpPr>
        <p:spPr bwMode="auto">
          <a:xfrm>
            <a:off x="323528" y="229393"/>
            <a:ext cx="8424936" cy="633413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charset="-128"/>
                <a:cs typeface="ＭＳ Ｐゴシック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3200" b="1" dirty="0" smtClean="0">
                <a:solidFill>
                  <a:schemeClr val="bg1"/>
                </a:solidFill>
                <a:latin typeface="Arial"/>
                <a:ea typeface="+mj-ea"/>
                <a:cs typeface="Arial"/>
              </a:rPr>
              <a:t>Constructivism’s core concepts	</a:t>
            </a:r>
            <a:endParaRPr lang="en-US" sz="3200" b="1" dirty="0">
              <a:solidFill>
                <a:schemeClr val="bg1"/>
              </a:solidFill>
              <a:latin typeface="Arial"/>
              <a:ea typeface="+mj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59414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jdelijke aanduiding voor inhoud 2">
            <a:extLst>
              <a:ext uri="{FF2B5EF4-FFF2-40B4-BE49-F238E27FC236}">
                <a16:creationId xmlns:a16="http://schemas.microsoft.com/office/drawing/2014/main" id="{A94CBDAB-8CDA-4891-ADAA-00A943FBDC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7624" y="1268760"/>
            <a:ext cx="7560840" cy="4319587"/>
          </a:xfrm>
        </p:spPr>
        <p:txBody>
          <a:bodyPr/>
          <a:lstStyle/>
          <a:p>
            <a:pPr marL="9525" indent="0" eaLnBrk="1" hangingPunct="1">
              <a:buNone/>
            </a:pPr>
            <a:r>
              <a:rPr lang="en-US" altLang="en-US" sz="2200" b="1" dirty="0">
                <a:solidFill>
                  <a:srgbClr val="000000"/>
                </a:solidFill>
                <a:ea typeface="ヒラギノ角ゴ Pro W3" pitchFamily="124" charset="-128"/>
              </a:rPr>
              <a:t>Key concepts in </a:t>
            </a:r>
            <a:r>
              <a:rPr lang="en-US" altLang="en-US" sz="2200" b="1" dirty="0" smtClean="0">
                <a:solidFill>
                  <a:srgbClr val="000000"/>
                </a:solidFill>
                <a:ea typeface="ヒラギノ角ゴ Pro W3" pitchFamily="124" charset="-128"/>
              </a:rPr>
              <a:t>education:</a:t>
            </a:r>
            <a:endParaRPr lang="en-US" altLang="en-US" sz="2200" b="1" dirty="0">
              <a:solidFill>
                <a:srgbClr val="000000"/>
              </a:solidFill>
              <a:ea typeface="ヒラギノ角ゴ Pro W3" pitchFamily="124" charset="-128"/>
            </a:endParaRPr>
          </a:p>
          <a:p>
            <a:pPr marL="352425" eaLnBrk="1" hangingPunct="1"/>
            <a:r>
              <a:rPr lang="en-US" altLang="en-US" sz="2200" dirty="0">
                <a:solidFill>
                  <a:srgbClr val="000000"/>
                </a:solidFill>
                <a:ea typeface="ヒラギノ角ゴ Pro W3" pitchFamily="124" charset="-128"/>
              </a:rPr>
              <a:t>the learner </a:t>
            </a:r>
            <a:r>
              <a:rPr lang="en-US" altLang="en-US" sz="2200" dirty="0" smtClean="0">
                <a:solidFill>
                  <a:srgbClr val="000000"/>
                </a:solidFill>
                <a:ea typeface="ヒラギノ角ゴ Pro W3" pitchFamily="124" charset="-128"/>
              </a:rPr>
              <a:t>takes </a:t>
            </a:r>
            <a:r>
              <a:rPr lang="en-US" altLang="en-US" sz="2200" dirty="0">
                <a:solidFill>
                  <a:srgbClr val="000000"/>
                </a:solidFill>
                <a:ea typeface="ヒラギノ角ゴ Pro W3" pitchFamily="124" charset="-128"/>
              </a:rPr>
              <a:t>an active role</a:t>
            </a:r>
          </a:p>
          <a:p>
            <a:pPr marL="352425" eaLnBrk="1" hangingPunct="1"/>
            <a:r>
              <a:rPr lang="en-US" altLang="en-US" sz="2200" dirty="0" smtClean="0">
                <a:solidFill>
                  <a:srgbClr val="000000"/>
                </a:solidFill>
                <a:ea typeface="ヒラギノ角ゴ Pro W3" pitchFamily="124" charset="-128"/>
              </a:rPr>
              <a:t>prior </a:t>
            </a:r>
            <a:r>
              <a:rPr lang="en-US" altLang="en-US" sz="2200" dirty="0">
                <a:solidFill>
                  <a:srgbClr val="000000"/>
                </a:solidFill>
                <a:ea typeface="ヒラギノ角ゴ Pro W3" pitchFamily="124" charset="-128"/>
              </a:rPr>
              <a:t>knowledge is the starting point for new </a:t>
            </a:r>
            <a:r>
              <a:rPr lang="en-US" altLang="en-US" sz="2200" dirty="0" smtClean="0">
                <a:solidFill>
                  <a:srgbClr val="000000"/>
                </a:solidFill>
                <a:ea typeface="ヒラギノ角ゴ Pro W3" pitchFamily="124" charset="-128"/>
              </a:rPr>
              <a:t>information </a:t>
            </a:r>
          </a:p>
          <a:p>
            <a:pPr marL="352425" eaLnBrk="1" hangingPunct="1"/>
            <a:r>
              <a:rPr lang="en-US" altLang="en-US" sz="2200" dirty="0" smtClean="0">
                <a:solidFill>
                  <a:srgbClr val="000000"/>
                </a:solidFill>
                <a:ea typeface="ヒラギノ角ゴ Pro W3" pitchFamily="124" charset="-128"/>
              </a:rPr>
              <a:t>a </a:t>
            </a:r>
            <a:r>
              <a:rPr lang="en-US" altLang="en-US" sz="2200" dirty="0">
                <a:solidFill>
                  <a:srgbClr val="000000"/>
                </a:solidFill>
                <a:ea typeface="ヒラギノ角ゴ Pro W3" pitchFamily="124" charset="-128"/>
              </a:rPr>
              <a:t>learning process is an individual process</a:t>
            </a:r>
          </a:p>
          <a:p>
            <a:pPr marL="352425" eaLnBrk="1" hangingPunct="1"/>
            <a:r>
              <a:rPr lang="en-US" altLang="en-US" sz="2200" dirty="0">
                <a:solidFill>
                  <a:srgbClr val="000000"/>
                </a:solidFill>
                <a:ea typeface="ヒラギノ角ゴ Pro W3" pitchFamily="124" charset="-128"/>
              </a:rPr>
              <a:t>learning is a social experience</a:t>
            </a:r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5D4CD183-EFCB-4E81-8129-1216D3641214}"/>
              </a:ext>
            </a:extLst>
          </p:cNvPr>
          <p:cNvSpPr txBox="1">
            <a:spLocks/>
          </p:cNvSpPr>
          <p:nvPr/>
        </p:nvSpPr>
        <p:spPr bwMode="auto">
          <a:xfrm>
            <a:off x="323528" y="229393"/>
            <a:ext cx="8424936" cy="633413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charset="-128"/>
                <a:cs typeface="ＭＳ Ｐゴシック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3200" b="1" dirty="0">
                <a:solidFill>
                  <a:schemeClr val="bg1"/>
                </a:solidFill>
                <a:latin typeface="Arial"/>
                <a:ea typeface="+mj-ea"/>
                <a:cs typeface="Arial"/>
              </a:rPr>
              <a:t>Constructivist learning theory</a:t>
            </a:r>
            <a:r>
              <a:rPr lang="en-US" sz="3200" b="1" dirty="0" smtClean="0">
                <a:solidFill>
                  <a:schemeClr val="bg1"/>
                </a:solidFill>
                <a:latin typeface="Arial"/>
                <a:ea typeface="+mj-ea"/>
                <a:cs typeface="Arial"/>
              </a:rPr>
              <a:t>	</a:t>
            </a:r>
            <a:endParaRPr lang="en-US" sz="3200" b="1" dirty="0">
              <a:solidFill>
                <a:schemeClr val="bg1"/>
              </a:solidFill>
              <a:latin typeface="Arial"/>
              <a:ea typeface="+mj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79121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jdelijke aanduiding voor inhoud 2">
            <a:extLst>
              <a:ext uri="{FF2B5EF4-FFF2-40B4-BE49-F238E27FC236}">
                <a16:creationId xmlns:a16="http://schemas.microsoft.com/office/drawing/2014/main" id="{A94CBDAB-8CDA-4891-ADAA-00A943FBDC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7624" y="1268760"/>
            <a:ext cx="6142038" cy="4319587"/>
          </a:xfrm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altLang="en-US" sz="1800" b="1" dirty="0">
                <a:ea typeface="MS PGothic" panose="020B0600070205080204" pitchFamily="34" charset="-128"/>
              </a:rPr>
              <a:t>competence</a:t>
            </a:r>
          </a:p>
          <a:p>
            <a:pPr lvl="1" eaLnBrk="1" hangingPunct="1">
              <a:buFont typeface="Wingdings" panose="05000000000000000000" pitchFamily="2" charset="2"/>
              <a:buChar char="§"/>
            </a:pPr>
            <a:r>
              <a:rPr lang="en-US" altLang="en-US" sz="1800" dirty="0">
                <a:ea typeface="MS PGothic" panose="020B0600070205080204" pitchFamily="34" charset="-128"/>
              </a:rPr>
              <a:t>I can do it!</a:t>
            </a:r>
          </a:p>
          <a:p>
            <a:pPr lvl="1" eaLnBrk="1" hangingPunct="1">
              <a:buFont typeface="Wingdings" panose="05000000000000000000" pitchFamily="2" charset="2"/>
              <a:buChar char="§"/>
            </a:pPr>
            <a:r>
              <a:rPr lang="en-US" altLang="en-US" sz="1800" dirty="0">
                <a:ea typeface="MS PGothic" panose="020B0600070205080204" pitchFamily="34" charset="-128"/>
              </a:rPr>
              <a:t>I am someone who can get things done</a:t>
            </a:r>
          </a:p>
          <a:p>
            <a:pPr lvl="1" eaLnBrk="1" hangingPunct="1">
              <a:buFont typeface="Wingdings" panose="05000000000000000000" pitchFamily="2" charset="2"/>
              <a:buChar char="§"/>
            </a:pPr>
            <a:r>
              <a:rPr lang="en-US" altLang="en-US" sz="1800" dirty="0">
                <a:ea typeface="MS PGothic" panose="020B0600070205080204" pitchFamily="34" charset="-128"/>
              </a:rPr>
              <a:t>I feel confident about my own ability</a:t>
            </a:r>
          </a:p>
          <a:p>
            <a:pPr lvl="1" eaLnBrk="1" hangingPunct="1">
              <a:buFont typeface="Wingdings" panose="05000000000000000000" pitchFamily="2" charset="2"/>
              <a:buChar char="§"/>
            </a:pPr>
            <a:r>
              <a:rPr lang="en-US" altLang="en-US" sz="1800" dirty="0">
                <a:ea typeface="MS PGothic" panose="020B0600070205080204" pitchFamily="34" charset="-128"/>
              </a:rPr>
              <a:t>I feel accepted and </a:t>
            </a:r>
            <a:r>
              <a:rPr lang="en-US" altLang="en-US" sz="1800" dirty="0" smtClean="0">
                <a:ea typeface="MS PGothic" panose="020B0600070205080204" pitchFamily="34" charset="-128"/>
              </a:rPr>
              <a:t>valued</a:t>
            </a:r>
            <a:endParaRPr lang="en-US" altLang="en-US" sz="1800" dirty="0">
              <a:ea typeface="MS PGothic" panose="020B0600070205080204" pitchFamily="34" charset="-128"/>
            </a:endParaRPr>
          </a:p>
          <a:p>
            <a:pPr eaLnBrk="1" hangingPunct="1">
              <a:lnSpc>
                <a:spcPct val="120000"/>
              </a:lnSpc>
            </a:pPr>
            <a:r>
              <a:rPr lang="en-US" altLang="en-US" sz="1800" b="1" dirty="0" smtClean="0">
                <a:ea typeface="MS PGothic" panose="020B0600070205080204" pitchFamily="34" charset="-128"/>
              </a:rPr>
              <a:t>relationship</a:t>
            </a:r>
            <a:endParaRPr lang="en-US" altLang="en-US" sz="1800" b="1" dirty="0">
              <a:ea typeface="MS PGothic" panose="020B0600070205080204" pitchFamily="34" charset="-128"/>
            </a:endParaRPr>
          </a:p>
          <a:p>
            <a:pPr lvl="1" eaLnBrk="1" hangingPunct="1">
              <a:buFont typeface="Wingdings" panose="05000000000000000000" pitchFamily="2" charset="2"/>
              <a:buChar char="§"/>
            </a:pPr>
            <a:r>
              <a:rPr lang="en-US" altLang="en-US" sz="1800" dirty="0">
                <a:ea typeface="MS PGothic" panose="020B0600070205080204" pitchFamily="34" charset="-128"/>
              </a:rPr>
              <a:t>I belong</a:t>
            </a:r>
          </a:p>
          <a:p>
            <a:pPr lvl="1" eaLnBrk="1" hangingPunct="1">
              <a:buFont typeface="Wingdings" panose="05000000000000000000" pitchFamily="2" charset="2"/>
              <a:buChar char="§"/>
            </a:pPr>
            <a:r>
              <a:rPr lang="en-US" altLang="en-US" sz="1800" dirty="0">
                <a:ea typeface="MS PGothic" panose="020B0600070205080204" pitchFamily="34" charset="-128"/>
              </a:rPr>
              <a:t>I feel secure</a:t>
            </a:r>
          </a:p>
          <a:p>
            <a:pPr lvl="1" eaLnBrk="1" hangingPunct="1">
              <a:buFont typeface="Wingdings" panose="05000000000000000000" pitchFamily="2" charset="2"/>
              <a:buChar char="§"/>
            </a:pPr>
            <a:r>
              <a:rPr lang="en-US" altLang="en-US" sz="1800" dirty="0">
                <a:ea typeface="MS PGothic" panose="020B0600070205080204" pitchFamily="34" charset="-128"/>
              </a:rPr>
              <a:t>I feel that I’m </a:t>
            </a:r>
            <a:r>
              <a:rPr lang="en-US" altLang="en-US" sz="1800" dirty="0" smtClean="0">
                <a:ea typeface="MS PGothic" panose="020B0600070205080204" pitchFamily="34" charset="-128"/>
              </a:rPr>
              <a:t>valued</a:t>
            </a:r>
            <a:endParaRPr lang="en-US" altLang="en-US" sz="1800" dirty="0">
              <a:ea typeface="MS PGothic" panose="020B0600070205080204" pitchFamily="34" charset="-128"/>
            </a:endParaRPr>
          </a:p>
          <a:p>
            <a:pPr eaLnBrk="1" hangingPunct="1">
              <a:lnSpc>
                <a:spcPct val="120000"/>
              </a:lnSpc>
            </a:pPr>
            <a:r>
              <a:rPr lang="en-US" altLang="en-US" sz="1800" b="1" dirty="0">
                <a:ea typeface="MS PGothic" panose="020B0600070205080204" pitchFamily="34" charset="-128"/>
              </a:rPr>
              <a:t>autonomy</a:t>
            </a:r>
          </a:p>
          <a:p>
            <a:pPr lvl="1" eaLnBrk="1" hangingPunct="1">
              <a:buFont typeface="Wingdings" panose="05000000000000000000" pitchFamily="2" charset="2"/>
              <a:buChar char="§"/>
            </a:pPr>
            <a:r>
              <a:rPr lang="en-US" altLang="en-US" sz="1800" dirty="0">
                <a:ea typeface="MS PGothic" panose="020B0600070205080204" pitchFamily="34" charset="-128"/>
              </a:rPr>
              <a:t>I have an impact!</a:t>
            </a:r>
          </a:p>
          <a:p>
            <a:pPr lvl="1" eaLnBrk="1" hangingPunct="1">
              <a:buFont typeface="Wingdings" panose="05000000000000000000" pitchFamily="2" charset="2"/>
              <a:buChar char="§"/>
            </a:pPr>
            <a:r>
              <a:rPr lang="en-US" altLang="en-US" sz="1800" dirty="0">
                <a:ea typeface="MS PGothic" panose="020B0600070205080204" pitchFamily="34" charset="-128"/>
              </a:rPr>
              <a:t>I can work autonomously</a:t>
            </a:r>
          </a:p>
          <a:p>
            <a:pPr lvl="1" eaLnBrk="1" hangingPunct="1">
              <a:buFont typeface="Wingdings" panose="05000000000000000000" pitchFamily="2" charset="2"/>
              <a:buChar char="§"/>
            </a:pPr>
            <a:r>
              <a:rPr lang="en-US" altLang="en-US" sz="1800" dirty="0">
                <a:ea typeface="MS PGothic" panose="020B0600070205080204" pitchFamily="34" charset="-128"/>
              </a:rPr>
              <a:t>I am independent</a:t>
            </a:r>
          </a:p>
          <a:p>
            <a:pPr lvl="1" eaLnBrk="1" hangingPunct="1">
              <a:buFont typeface="Wingdings" panose="05000000000000000000" pitchFamily="2" charset="2"/>
              <a:buChar char="§"/>
            </a:pPr>
            <a:r>
              <a:rPr lang="en-US" altLang="en-US" sz="1800" dirty="0">
                <a:ea typeface="MS PGothic" panose="020B0600070205080204" pitchFamily="34" charset="-128"/>
              </a:rPr>
              <a:t>I am a unique person</a:t>
            </a:r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5D4CD183-EFCB-4E81-8129-1216D3641214}"/>
              </a:ext>
            </a:extLst>
          </p:cNvPr>
          <p:cNvSpPr txBox="1">
            <a:spLocks/>
          </p:cNvSpPr>
          <p:nvPr/>
        </p:nvSpPr>
        <p:spPr bwMode="auto">
          <a:xfrm>
            <a:off x="755650" y="229393"/>
            <a:ext cx="7200900" cy="633413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charset="-128"/>
                <a:cs typeface="ＭＳ Ｐゴシック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nl-NL" sz="3200" b="1" dirty="0">
                <a:solidFill>
                  <a:schemeClr val="bg1"/>
                </a:solidFill>
                <a:latin typeface="Arial"/>
                <a:ea typeface="+mj-ea"/>
                <a:cs typeface="Arial"/>
              </a:rPr>
              <a:t>A strong </a:t>
            </a:r>
            <a:r>
              <a:rPr lang="nl-NL" sz="3200" b="1" dirty="0" err="1">
                <a:solidFill>
                  <a:schemeClr val="bg1"/>
                </a:solidFill>
                <a:latin typeface="Arial"/>
                <a:ea typeface="+mj-ea"/>
                <a:cs typeface="Arial"/>
              </a:rPr>
              <a:t>learning</a:t>
            </a:r>
            <a:r>
              <a:rPr lang="nl-NL" sz="3200" b="1" dirty="0">
                <a:solidFill>
                  <a:schemeClr val="bg1"/>
                </a:solidFill>
                <a:latin typeface="Arial"/>
                <a:ea typeface="+mj-ea"/>
                <a:cs typeface="Arial"/>
              </a:rPr>
              <a:t> environment</a:t>
            </a:r>
          </a:p>
        </p:txBody>
      </p:sp>
      <p:sp>
        <p:nvSpPr>
          <p:cNvPr id="4" name="Tekstvak 5">
            <a:extLst>
              <a:ext uri="{FF2B5EF4-FFF2-40B4-BE49-F238E27FC236}">
                <a16:creationId xmlns:a16="http://schemas.microsoft.com/office/drawing/2014/main" id="{EDB5AAD9-A24A-4534-BB56-C83B4F88D1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57742" y="3356992"/>
            <a:ext cx="3097213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ヒラギノ角ゴ Pro W3" pitchFamily="12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ヒラギノ角ゴ Pro W3" pitchFamily="12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ヒラギノ角ゴ Pro W3" pitchFamily="12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ヒラギノ角ゴ Pro W3" pitchFamily="12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ヒラギノ角ゴ Pro W3" pitchFamily="12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ヒラギノ角ゴ Pro W3" pitchFamily="12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ヒラギノ角ゴ Pro W3" pitchFamily="12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ヒラギノ角ゴ Pro W3" pitchFamily="12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ヒラギノ角ゴ Pro W3" pitchFamily="12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en-US" sz="1800" dirty="0" err="1">
                <a:cs typeface="Calibri" panose="020F0502020204030204" pitchFamily="34" charset="0"/>
              </a:rPr>
              <a:t>Children’s</a:t>
            </a:r>
            <a:r>
              <a:rPr lang="nl-NL" altLang="en-US" sz="1800" dirty="0">
                <a:cs typeface="Calibri" panose="020F0502020204030204" pitchFamily="34" charset="0"/>
              </a:rPr>
              <a:t> development </a:t>
            </a:r>
            <a:r>
              <a:rPr lang="nl-NL" altLang="en-US" sz="1800" dirty="0" err="1">
                <a:cs typeface="Calibri" panose="020F0502020204030204" pitchFamily="34" charset="0"/>
              </a:rPr>
              <a:t>occurs</a:t>
            </a:r>
            <a:r>
              <a:rPr lang="nl-NL" altLang="en-US" sz="1800" dirty="0">
                <a:cs typeface="Calibri" panose="020F0502020204030204" pitchFamily="34" charset="0"/>
              </a:rPr>
              <a:t> in </a:t>
            </a:r>
            <a:r>
              <a:rPr lang="nl-NL" altLang="en-US" sz="1800" dirty="0" err="1">
                <a:cs typeface="Calibri" panose="020F0502020204030204" pitchFamily="34" charset="0"/>
              </a:rPr>
              <a:t>interaction</a:t>
            </a:r>
            <a:r>
              <a:rPr lang="nl-NL" altLang="en-US" sz="1800" dirty="0">
                <a:cs typeface="Calibri" panose="020F0502020204030204" pitchFamily="34" charset="0"/>
              </a:rPr>
              <a:t> </a:t>
            </a:r>
            <a:r>
              <a:rPr lang="nl-NL" altLang="en-US" sz="1800" dirty="0" err="1">
                <a:cs typeface="Calibri" panose="020F0502020204030204" pitchFamily="34" charset="0"/>
              </a:rPr>
              <a:t>with</a:t>
            </a:r>
            <a:r>
              <a:rPr lang="nl-NL" altLang="en-US" sz="1800" dirty="0">
                <a:cs typeface="Calibri" panose="020F0502020204030204" pitchFamily="34" charset="0"/>
              </a:rPr>
              <a:t> </a:t>
            </a:r>
            <a:r>
              <a:rPr lang="nl-NL" altLang="en-US" sz="1800" dirty="0" err="1">
                <a:cs typeface="Calibri" panose="020F0502020204030204" pitchFamily="34" charset="0"/>
              </a:rPr>
              <a:t>their</a:t>
            </a:r>
            <a:r>
              <a:rPr lang="nl-NL" altLang="en-US" sz="1800" dirty="0">
                <a:cs typeface="Calibri" panose="020F0502020204030204" pitchFamily="34" charset="0"/>
              </a:rPr>
              <a:t> environment</a:t>
            </a:r>
          </a:p>
        </p:txBody>
      </p:sp>
      <p:sp>
        <p:nvSpPr>
          <p:cNvPr id="5" name="Tekstvak 6">
            <a:extLst>
              <a:ext uri="{FF2B5EF4-FFF2-40B4-BE49-F238E27FC236}">
                <a16:creationId xmlns:a16="http://schemas.microsoft.com/office/drawing/2014/main" id="{53E1894E-FAEF-46AF-8618-C0162873C7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0551" y="4725144"/>
            <a:ext cx="3097213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ヒラギノ角ゴ Pro W3" pitchFamily="12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ヒラギノ角ゴ Pro W3" pitchFamily="12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ヒラギノ角ゴ Pro W3" pitchFamily="12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ヒラギノ角ゴ Pro W3" pitchFamily="12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ヒラギノ角ゴ Pro W3" pitchFamily="12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ヒラギノ角ゴ Pro W3" pitchFamily="12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ヒラギノ角ゴ Pro W3" pitchFamily="12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ヒラギノ角ゴ Pro W3" pitchFamily="12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ヒラギノ角ゴ Pro W3" pitchFamily="12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en-US" sz="1800" dirty="0" err="1">
                <a:cs typeface="Calibri" panose="020F0502020204030204" pitchFamily="34" charset="0"/>
              </a:rPr>
              <a:t>Quality</a:t>
            </a:r>
            <a:r>
              <a:rPr lang="nl-NL" altLang="en-US" sz="1800" dirty="0">
                <a:cs typeface="Calibri" panose="020F0502020204030204" pitchFamily="34" charset="0"/>
              </a:rPr>
              <a:t> of </a:t>
            </a:r>
            <a:r>
              <a:rPr lang="nl-NL" altLang="en-US" sz="1800" dirty="0" err="1">
                <a:cs typeface="Calibri" panose="020F0502020204030204" pitchFamily="34" charset="0"/>
              </a:rPr>
              <a:t>their</a:t>
            </a:r>
            <a:r>
              <a:rPr lang="nl-NL" altLang="en-US" sz="1800" dirty="0">
                <a:cs typeface="Calibri" panose="020F0502020204030204" pitchFamily="34" charset="0"/>
              </a:rPr>
              <a:t> environment is a strong determinant of </a:t>
            </a:r>
            <a:r>
              <a:rPr lang="nl-NL" altLang="en-US" sz="1800" dirty="0" err="1">
                <a:cs typeface="Calibri" panose="020F0502020204030204" pitchFamily="34" charset="0"/>
              </a:rPr>
              <a:t>the</a:t>
            </a:r>
            <a:r>
              <a:rPr lang="nl-NL" altLang="en-US" sz="1800" dirty="0">
                <a:cs typeface="Calibri" panose="020F0502020204030204" pitchFamily="34" charset="0"/>
              </a:rPr>
              <a:t> end </a:t>
            </a:r>
            <a:r>
              <a:rPr lang="nl-NL" altLang="en-US" sz="1800" dirty="0" err="1">
                <a:cs typeface="Calibri" panose="020F0502020204030204" pitchFamily="34" charset="0"/>
              </a:rPr>
              <a:t>result</a:t>
            </a:r>
            <a:r>
              <a:rPr lang="nl-NL" altLang="en-US" sz="1800" dirty="0">
                <a:cs typeface="Calibri" panose="020F050202020403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16560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jdelijke aanduiding voor inhoud 2">
            <a:extLst>
              <a:ext uri="{FF2B5EF4-FFF2-40B4-BE49-F238E27FC236}">
                <a16:creationId xmlns:a16="http://schemas.microsoft.com/office/drawing/2014/main" id="{A94CBDAB-8CDA-4891-ADAA-00A943FBDC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7624" y="1268760"/>
            <a:ext cx="6142038" cy="4319587"/>
          </a:xfrm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altLang="en-US" sz="2200" b="1" dirty="0" smtClean="0">
                <a:ea typeface="MS PGothic" panose="020B0600070205080204" pitchFamily="34" charset="-128"/>
              </a:rPr>
              <a:t>making the learning process </a:t>
            </a:r>
            <a:r>
              <a:rPr lang="en-US" altLang="en-US" sz="2200" b="1" dirty="0" err="1" smtClean="0">
                <a:ea typeface="MS PGothic" panose="020B0600070205080204" pitchFamily="34" charset="-128"/>
              </a:rPr>
              <a:t>transparant</a:t>
            </a:r>
            <a:endParaRPr lang="en-US" altLang="en-US" sz="2200" b="1" dirty="0">
              <a:ea typeface="MS PGothic" panose="020B0600070205080204" pitchFamily="34" charset="-128"/>
            </a:endParaRPr>
          </a:p>
          <a:p>
            <a:pPr lvl="1" eaLnBrk="1" hangingPunct="1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n-US" altLang="en-US" sz="2000" dirty="0" err="1" smtClean="0">
                <a:ea typeface="MS PGothic" panose="020B0600070205080204" pitchFamily="34" charset="-128"/>
              </a:rPr>
              <a:t>analyse</a:t>
            </a:r>
            <a:r>
              <a:rPr lang="en-US" altLang="en-US" sz="2000" dirty="0" smtClean="0">
                <a:ea typeface="MS PGothic" panose="020B0600070205080204" pitchFamily="34" charset="-128"/>
              </a:rPr>
              <a:t> the thinking process</a:t>
            </a:r>
            <a:endParaRPr lang="en-US" altLang="en-US" sz="2000" dirty="0">
              <a:ea typeface="MS PGothic" panose="020B0600070205080204" pitchFamily="34" charset="-128"/>
            </a:endParaRPr>
          </a:p>
          <a:p>
            <a:pPr lvl="1" eaLnBrk="1" hangingPunct="1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n-US" altLang="en-US" sz="2000" dirty="0" smtClean="0">
                <a:ea typeface="MS PGothic" panose="020B0600070205080204" pitchFamily="34" charset="-128"/>
              </a:rPr>
              <a:t>have the students things explain </a:t>
            </a:r>
            <a:r>
              <a:rPr lang="en-US" altLang="en-US" sz="2000" dirty="0">
                <a:ea typeface="MS PGothic" panose="020B0600070205080204" pitchFamily="34" charset="-128"/>
              </a:rPr>
              <a:t>to each other</a:t>
            </a:r>
          </a:p>
          <a:p>
            <a:pPr eaLnBrk="1" hangingPunct="1">
              <a:lnSpc>
                <a:spcPct val="120000"/>
              </a:lnSpc>
            </a:pPr>
            <a:endParaRPr lang="en-US" altLang="en-US" sz="2200" b="1" dirty="0">
              <a:ea typeface="MS PGothic" panose="020B0600070205080204" pitchFamily="34" charset="-128"/>
            </a:endParaRPr>
          </a:p>
          <a:p>
            <a:pPr eaLnBrk="1" hangingPunct="1">
              <a:lnSpc>
                <a:spcPct val="120000"/>
              </a:lnSpc>
            </a:pPr>
            <a:r>
              <a:rPr lang="en-US" altLang="en-US" sz="2200" b="1" dirty="0" smtClean="0">
                <a:ea typeface="MS PGothic" panose="020B0600070205080204" pitchFamily="34" charset="-128"/>
              </a:rPr>
              <a:t>motivating </a:t>
            </a:r>
            <a:r>
              <a:rPr lang="en-US" altLang="en-US" sz="2200" b="1" dirty="0">
                <a:ea typeface="MS PGothic" panose="020B0600070205080204" pitchFamily="34" charset="-128"/>
              </a:rPr>
              <a:t>students </a:t>
            </a:r>
            <a:endParaRPr lang="en-US" altLang="en-US" sz="2200" b="1" dirty="0" smtClean="0">
              <a:ea typeface="MS PGothic" panose="020B0600070205080204" pitchFamily="34" charset="-128"/>
            </a:endParaRPr>
          </a:p>
          <a:p>
            <a:pPr lvl="1" eaLnBrk="1" hangingPunct="1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n-US" altLang="en-US" sz="2000" dirty="0" smtClean="0">
                <a:ea typeface="MS PGothic" panose="020B0600070205080204" pitchFamily="34" charset="-128"/>
              </a:rPr>
              <a:t>the </a:t>
            </a:r>
            <a:r>
              <a:rPr lang="en-US" altLang="en-US" sz="2000" dirty="0">
                <a:ea typeface="MS PGothic" panose="020B0600070205080204" pitchFamily="34" charset="-128"/>
              </a:rPr>
              <a:t>teacher’s enthusiasm</a:t>
            </a:r>
          </a:p>
          <a:p>
            <a:pPr lvl="1" eaLnBrk="1" hangingPunct="1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n-US" altLang="en-US" sz="2000" dirty="0" smtClean="0">
                <a:ea typeface="MS PGothic" panose="020B0600070205080204" pitchFamily="34" charset="-128"/>
              </a:rPr>
              <a:t>making content meaningful</a:t>
            </a:r>
            <a:endParaRPr lang="en-US" altLang="en-US" sz="2000" dirty="0">
              <a:ea typeface="MS PGothic" panose="020B0600070205080204" pitchFamily="34" charset="-128"/>
            </a:endParaRPr>
          </a:p>
          <a:p>
            <a:pPr lvl="1" eaLnBrk="1" hangingPunct="1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n-US" altLang="en-US" sz="2000" dirty="0" smtClean="0">
                <a:ea typeface="MS PGothic" panose="020B0600070205080204" pitchFamily="34" charset="-128"/>
              </a:rPr>
              <a:t>the </a:t>
            </a:r>
            <a:r>
              <a:rPr lang="en-US" altLang="en-US" sz="2000" dirty="0">
                <a:ea typeface="MS PGothic" panose="020B0600070205080204" pitchFamily="34" charset="-128"/>
              </a:rPr>
              <a:t>teacher’s expectations</a:t>
            </a:r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5D4CD183-EFCB-4E81-8129-1216D3641214}"/>
              </a:ext>
            </a:extLst>
          </p:cNvPr>
          <p:cNvSpPr txBox="1">
            <a:spLocks/>
          </p:cNvSpPr>
          <p:nvPr/>
        </p:nvSpPr>
        <p:spPr bwMode="auto">
          <a:xfrm>
            <a:off x="755650" y="229393"/>
            <a:ext cx="7200900" cy="633413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charset="-128"/>
                <a:cs typeface="ＭＳ Ｐゴシック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nl-NL" sz="3200" b="1" dirty="0" err="1">
                <a:solidFill>
                  <a:schemeClr val="bg1"/>
                </a:solidFill>
                <a:latin typeface="Arial"/>
                <a:ea typeface="+mj-ea"/>
                <a:cs typeface="Arial"/>
              </a:rPr>
              <a:t>Competence</a:t>
            </a:r>
            <a:endParaRPr lang="nl-NL" sz="3200" b="1" dirty="0">
              <a:solidFill>
                <a:schemeClr val="bg1"/>
              </a:solidFill>
              <a:latin typeface="Arial"/>
              <a:ea typeface="+mj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71664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jdelijke aanduiding voor inhoud 2">
            <a:extLst>
              <a:ext uri="{FF2B5EF4-FFF2-40B4-BE49-F238E27FC236}">
                <a16:creationId xmlns:a16="http://schemas.microsoft.com/office/drawing/2014/main" id="{A94CBDAB-8CDA-4891-ADAA-00A943FBDC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7624" y="1268760"/>
            <a:ext cx="6142038" cy="4319587"/>
          </a:xfrm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altLang="en-US" sz="2200" dirty="0" smtClean="0">
                <a:ea typeface="MS PGothic" panose="020B0600070205080204" pitchFamily="34" charset="-128"/>
              </a:rPr>
              <a:t>What </a:t>
            </a:r>
            <a:r>
              <a:rPr lang="en-US" altLang="en-US" sz="2200" dirty="0">
                <a:ea typeface="MS PGothic" panose="020B0600070205080204" pitchFamily="34" charset="-128"/>
              </a:rPr>
              <a:t>we read	</a:t>
            </a:r>
            <a:r>
              <a:rPr lang="en-US" altLang="en-US" sz="2200" dirty="0" smtClean="0">
                <a:ea typeface="MS PGothic" panose="020B0600070205080204" pitchFamily="34" charset="-128"/>
              </a:rPr>
              <a:t>		10</a:t>
            </a:r>
            <a:r>
              <a:rPr lang="en-US" altLang="en-US" sz="2200" dirty="0">
                <a:ea typeface="MS PGothic" panose="020B0600070205080204" pitchFamily="34" charset="-128"/>
              </a:rPr>
              <a:t>%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en-US" sz="2200" dirty="0">
                <a:ea typeface="MS PGothic" panose="020B0600070205080204" pitchFamily="34" charset="-128"/>
              </a:rPr>
              <a:t>What we hear	</a:t>
            </a:r>
            <a:r>
              <a:rPr lang="en-US" altLang="en-US" sz="2200" dirty="0" smtClean="0">
                <a:ea typeface="MS PGothic" panose="020B0600070205080204" pitchFamily="34" charset="-128"/>
              </a:rPr>
              <a:t>		20</a:t>
            </a:r>
            <a:r>
              <a:rPr lang="en-US" altLang="en-US" sz="2200" dirty="0">
                <a:ea typeface="MS PGothic" panose="020B0600070205080204" pitchFamily="34" charset="-128"/>
              </a:rPr>
              <a:t>%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en-US" sz="2200" dirty="0">
                <a:ea typeface="MS PGothic" panose="020B0600070205080204" pitchFamily="34" charset="-128"/>
              </a:rPr>
              <a:t>What we see	</a:t>
            </a:r>
            <a:r>
              <a:rPr lang="en-US" altLang="en-US" sz="2200" dirty="0" smtClean="0">
                <a:ea typeface="MS PGothic" panose="020B0600070205080204" pitchFamily="34" charset="-128"/>
              </a:rPr>
              <a:t>			30</a:t>
            </a:r>
            <a:r>
              <a:rPr lang="en-US" altLang="en-US" sz="2200" dirty="0">
                <a:ea typeface="MS PGothic" panose="020B0600070205080204" pitchFamily="34" charset="-128"/>
              </a:rPr>
              <a:t>%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en-US" sz="2200" dirty="0">
                <a:ea typeface="MS PGothic" panose="020B0600070205080204" pitchFamily="34" charset="-128"/>
              </a:rPr>
              <a:t>What we see and hear	</a:t>
            </a:r>
            <a:r>
              <a:rPr lang="en-US" altLang="en-US" sz="2200" dirty="0" smtClean="0">
                <a:ea typeface="MS PGothic" panose="020B0600070205080204" pitchFamily="34" charset="-128"/>
              </a:rPr>
              <a:t>	50</a:t>
            </a:r>
            <a:r>
              <a:rPr lang="en-US" altLang="en-US" sz="2200" dirty="0">
                <a:ea typeface="MS PGothic" panose="020B0600070205080204" pitchFamily="34" charset="-128"/>
              </a:rPr>
              <a:t>%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en-US" sz="2200" dirty="0">
                <a:ea typeface="MS PGothic" panose="020B0600070205080204" pitchFamily="34" charset="-128"/>
              </a:rPr>
              <a:t>What we discuss	</a:t>
            </a:r>
            <a:r>
              <a:rPr lang="en-US" altLang="en-US" sz="2200" dirty="0" smtClean="0">
                <a:ea typeface="MS PGothic" panose="020B0600070205080204" pitchFamily="34" charset="-128"/>
              </a:rPr>
              <a:t>		70</a:t>
            </a:r>
            <a:r>
              <a:rPr lang="en-US" altLang="en-US" sz="2200" dirty="0">
                <a:ea typeface="MS PGothic" panose="020B0600070205080204" pitchFamily="34" charset="-128"/>
              </a:rPr>
              <a:t>%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en-US" sz="2200" dirty="0">
                <a:ea typeface="MS PGothic" panose="020B0600070205080204" pitchFamily="34" charset="-128"/>
              </a:rPr>
              <a:t>What we experience 	</a:t>
            </a:r>
            <a:r>
              <a:rPr lang="en-US" altLang="en-US" sz="2200" dirty="0" smtClean="0">
                <a:ea typeface="MS PGothic" panose="020B0600070205080204" pitchFamily="34" charset="-128"/>
              </a:rPr>
              <a:t>		80</a:t>
            </a:r>
            <a:r>
              <a:rPr lang="en-US" altLang="en-US" sz="2200" dirty="0">
                <a:ea typeface="MS PGothic" panose="020B0600070205080204" pitchFamily="34" charset="-128"/>
              </a:rPr>
              <a:t>%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en-US" sz="2200" dirty="0">
                <a:ea typeface="MS PGothic" panose="020B0600070205080204" pitchFamily="34" charset="-128"/>
              </a:rPr>
              <a:t>What we explain to others	</a:t>
            </a:r>
            <a:r>
              <a:rPr lang="en-US" altLang="en-US" sz="2200" dirty="0" smtClean="0">
                <a:ea typeface="MS PGothic" panose="020B0600070205080204" pitchFamily="34" charset="-128"/>
              </a:rPr>
              <a:t>	95</a:t>
            </a:r>
            <a:r>
              <a:rPr lang="en-US" altLang="en-US" sz="2200" dirty="0">
                <a:ea typeface="MS PGothic" panose="020B0600070205080204" pitchFamily="34" charset="-128"/>
              </a:rPr>
              <a:t>%</a:t>
            </a:r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5D4CD183-EFCB-4E81-8129-1216D3641214}"/>
              </a:ext>
            </a:extLst>
          </p:cNvPr>
          <p:cNvSpPr txBox="1">
            <a:spLocks/>
          </p:cNvSpPr>
          <p:nvPr/>
        </p:nvSpPr>
        <p:spPr bwMode="auto">
          <a:xfrm>
            <a:off x="755650" y="229393"/>
            <a:ext cx="7200900" cy="633413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charset="-128"/>
                <a:cs typeface="ＭＳ Ｐゴシック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nl-NL" sz="3200" b="1" dirty="0">
                <a:solidFill>
                  <a:schemeClr val="bg1"/>
                </a:solidFill>
                <a:latin typeface="Arial"/>
                <a:ea typeface="+mj-ea"/>
                <a:cs typeface="Arial"/>
              </a:rPr>
              <a:t>Sources of </a:t>
            </a:r>
            <a:r>
              <a:rPr lang="nl-NL" sz="3200" b="1" dirty="0" err="1">
                <a:solidFill>
                  <a:schemeClr val="bg1"/>
                </a:solidFill>
                <a:latin typeface="Arial"/>
                <a:ea typeface="+mj-ea"/>
                <a:cs typeface="Arial"/>
              </a:rPr>
              <a:t>learning</a:t>
            </a:r>
            <a:r>
              <a:rPr lang="nl-NL" sz="3200" b="1" dirty="0">
                <a:solidFill>
                  <a:schemeClr val="bg1"/>
                </a:solidFill>
                <a:latin typeface="Arial"/>
                <a:ea typeface="+mj-ea"/>
                <a:cs typeface="Arial"/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3687680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jdelijke aanduiding voor inhoud 2">
            <a:extLst>
              <a:ext uri="{FF2B5EF4-FFF2-40B4-BE49-F238E27FC236}">
                <a16:creationId xmlns:a16="http://schemas.microsoft.com/office/drawing/2014/main" id="{A94CBDAB-8CDA-4891-ADAA-00A943FBDC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7624" y="1268760"/>
            <a:ext cx="6142038" cy="4319587"/>
          </a:xfrm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altLang="en-US" sz="2200" b="1" dirty="0" smtClean="0">
                <a:ea typeface="MS PGothic" panose="020B0600070205080204" pitchFamily="34" charset="-128"/>
              </a:rPr>
              <a:t>stimulating </a:t>
            </a:r>
            <a:r>
              <a:rPr lang="en-US" altLang="en-US" sz="2200" b="1" dirty="0">
                <a:ea typeface="MS PGothic" panose="020B0600070205080204" pitchFamily="34" charset="-128"/>
              </a:rPr>
              <a:t>and </a:t>
            </a:r>
            <a:r>
              <a:rPr lang="en-US" altLang="en-US" sz="2200" b="1" dirty="0" err="1" smtClean="0">
                <a:ea typeface="MS PGothic" panose="020B0600070205080204" pitchFamily="34" charset="-128"/>
              </a:rPr>
              <a:t>utilising</a:t>
            </a:r>
            <a:r>
              <a:rPr lang="en-US" altLang="en-US" sz="2200" b="1" dirty="0" smtClean="0">
                <a:ea typeface="MS PGothic" panose="020B0600070205080204" pitchFamily="34" charset="-128"/>
              </a:rPr>
              <a:t> </a:t>
            </a:r>
            <a:r>
              <a:rPr lang="en-US" altLang="en-US" sz="2200" b="1" dirty="0">
                <a:ea typeface="MS PGothic" panose="020B0600070205080204" pitchFamily="34" charset="-128"/>
              </a:rPr>
              <a:t>the social process</a:t>
            </a:r>
          </a:p>
          <a:p>
            <a:pPr lvl="1" eaLnBrk="1" hangingPunct="1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n-US" altLang="en-US" sz="2000" dirty="0">
                <a:ea typeface="MS PGothic" panose="020B0600070205080204" pitchFamily="34" charset="-128"/>
              </a:rPr>
              <a:t>social constructivism</a:t>
            </a:r>
          </a:p>
          <a:p>
            <a:pPr eaLnBrk="1" hangingPunct="1">
              <a:lnSpc>
                <a:spcPct val="120000"/>
              </a:lnSpc>
            </a:pPr>
            <a:endParaRPr lang="en-US" altLang="en-US" sz="2200" b="1" dirty="0">
              <a:ea typeface="MS PGothic" panose="020B0600070205080204" pitchFamily="34" charset="-128"/>
            </a:endParaRPr>
          </a:p>
          <a:p>
            <a:pPr eaLnBrk="1" hangingPunct="1">
              <a:lnSpc>
                <a:spcPct val="120000"/>
              </a:lnSpc>
            </a:pPr>
            <a:r>
              <a:rPr lang="en-US" altLang="en-US" sz="2200" b="1" dirty="0" smtClean="0">
                <a:ea typeface="MS PGothic" panose="020B0600070205080204" pitchFamily="34" charset="-128"/>
              </a:rPr>
              <a:t>involve </a:t>
            </a:r>
            <a:r>
              <a:rPr lang="en-US" altLang="en-US" sz="2200" b="1" dirty="0">
                <a:ea typeface="MS PGothic" panose="020B0600070205080204" pitchFamily="34" charset="-128"/>
              </a:rPr>
              <a:t>all students</a:t>
            </a:r>
          </a:p>
          <a:p>
            <a:pPr lvl="1" eaLnBrk="1" hangingPunct="1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n-US" altLang="en-US" sz="2000" dirty="0" smtClean="0">
                <a:ea typeface="MS PGothic" panose="020B0600070205080204" pitchFamily="34" charset="-128"/>
              </a:rPr>
              <a:t>activating </a:t>
            </a:r>
            <a:r>
              <a:rPr lang="en-US" altLang="en-US" sz="2000" dirty="0">
                <a:ea typeface="MS PGothic" panose="020B0600070205080204" pitchFamily="34" charset="-128"/>
              </a:rPr>
              <a:t>didactics</a:t>
            </a:r>
          </a:p>
          <a:p>
            <a:pPr eaLnBrk="1" hangingPunct="1">
              <a:lnSpc>
                <a:spcPct val="120000"/>
              </a:lnSpc>
            </a:pPr>
            <a:endParaRPr lang="en-US" altLang="en-US" sz="2200" b="1" dirty="0">
              <a:ea typeface="MS PGothic" panose="020B0600070205080204" pitchFamily="34" charset="-128"/>
            </a:endParaRPr>
          </a:p>
          <a:p>
            <a:pPr eaLnBrk="1" hangingPunct="1">
              <a:lnSpc>
                <a:spcPct val="120000"/>
              </a:lnSpc>
            </a:pPr>
            <a:r>
              <a:rPr lang="en-US" altLang="en-US" sz="2200" b="1" dirty="0" smtClean="0">
                <a:ea typeface="MS PGothic" panose="020B0600070205080204" pitchFamily="34" charset="-128"/>
              </a:rPr>
              <a:t>communication advice</a:t>
            </a:r>
            <a:endParaRPr lang="en-US" altLang="en-US" sz="2200" b="1" dirty="0">
              <a:ea typeface="MS PGothic" panose="020B0600070205080204" pitchFamily="34" charset="-128"/>
            </a:endParaRPr>
          </a:p>
          <a:p>
            <a:pPr lvl="1" eaLnBrk="1" hangingPunct="1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n-US" altLang="en-US" sz="2000" dirty="0" smtClean="0">
                <a:ea typeface="MS PGothic" panose="020B0600070205080204" pitchFamily="34" charset="-128"/>
              </a:rPr>
              <a:t>basic rules of communication</a:t>
            </a:r>
            <a:endParaRPr lang="en-US" altLang="en-US" sz="2000" dirty="0">
              <a:ea typeface="MS PGothic" panose="020B0600070205080204" pitchFamily="34" charset="-128"/>
            </a:endParaRPr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5D4CD183-EFCB-4E81-8129-1216D3641214}"/>
              </a:ext>
            </a:extLst>
          </p:cNvPr>
          <p:cNvSpPr txBox="1">
            <a:spLocks/>
          </p:cNvSpPr>
          <p:nvPr/>
        </p:nvSpPr>
        <p:spPr bwMode="auto">
          <a:xfrm>
            <a:off x="755650" y="229393"/>
            <a:ext cx="7200900" cy="633413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charset="-128"/>
                <a:cs typeface="ＭＳ Ｐゴシック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nl-NL" sz="3200" b="1" dirty="0" err="1" smtClean="0">
                <a:solidFill>
                  <a:schemeClr val="bg1"/>
                </a:solidFill>
                <a:latin typeface="Arial"/>
                <a:ea typeface="+mj-ea"/>
                <a:cs typeface="Arial"/>
              </a:rPr>
              <a:t>Relationship</a:t>
            </a:r>
            <a:endParaRPr lang="nl-NL" sz="3200" b="1" dirty="0">
              <a:solidFill>
                <a:schemeClr val="bg1"/>
              </a:solidFill>
              <a:latin typeface="Arial"/>
              <a:ea typeface="+mj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49198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jdelijke aanduiding voor inhoud 2">
            <a:extLst>
              <a:ext uri="{FF2B5EF4-FFF2-40B4-BE49-F238E27FC236}">
                <a16:creationId xmlns:a16="http://schemas.microsoft.com/office/drawing/2014/main" id="{A94CBDAB-8CDA-4891-ADAA-00A943FBDC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7624" y="1268760"/>
            <a:ext cx="6142038" cy="4319587"/>
          </a:xfrm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altLang="en-US" sz="2200" b="1" dirty="0" smtClean="0">
                <a:ea typeface="MS PGothic" panose="020B0600070205080204" pitchFamily="34" charset="-128"/>
              </a:rPr>
              <a:t>different </a:t>
            </a:r>
            <a:r>
              <a:rPr lang="en-US" altLang="en-US" sz="2200" b="1" dirty="0">
                <a:ea typeface="MS PGothic" panose="020B0600070205080204" pitchFamily="34" charset="-128"/>
              </a:rPr>
              <a:t>learning styles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en-US" sz="2200" b="1" dirty="0" smtClean="0">
                <a:ea typeface="MS PGothic" panose="020B0600070205080204" pitchFamily="34" charset="-128"/>
              </a:rPr>
              <a:t>multiple </a:t>
            </a:r>
            <a:r>
              <a:rPr lang="en-US" altLang="en-US" sz="2200" b="1" dirty="0">
                <a:ea typeface="MS PGothic" panose="020B0600070205080204" pitchFamily="34" charset="-128"/>
              </a:rPr>
              <a:t>intelligences</a:t>
            </a:r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5D4CD183-EFCB-4E81-8129-1216D3641214}"/>
              </a:ext>
            </a:extLst>
          </p:cNvPr>
          <p:cNvSpPr txBox="1">
            <a:spLocks/>
          </p:cNvSpPr>
          <p:nvPr/>
        </p:nvSpPr>
        <p:spPr bwMode="auto">
          <a:xfrm>
            <a:off x="755650" y="229393"/>
            <a:ext cx="7200900" cy="633413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charset="-128"/>
                <a:cs typeface="ＭＳ Ｐゴシック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nl-NL" sz="3200" b="1" dirty="0" err="1">
                <a:solidFill>
                  <a:schemeClr val="bg1"/>
                </a:solidFill>
                <a:latin typeface="Arial"/>
                <a:ea typeface="+mj-ea"/>
                <a:cs typeface="Arial"/>
              </a:rPr>
              <a:t>Autonomy</a:t>
            </a:r>
            <a:endParaRPr lang="nl-NL" sz="3200" b="1" dirty="0">
              <a:solidFill>
                <a:schemeClr val="bg1"/>
              </a:solidFill>
              <a:latin typeface="Arial"/>
              <a:ea typeface="+mj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69565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1246" y="1052736"/>
            <a:ext cx="6061074" cy="5191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itel 1">
            <a:extLst>
              <a:ext uri="{FF2B5EF4-FFF2-40B4-BE49-F238E27FC236}">
                <a16:creationId xmlns:a16="http://schemas.microsoft.com/office/drawing/2014/main" id="{5D4CD183-EFCB-4E81-8129-1216D3641214}"/>
              </a:ext>
            </a:extLst>
          </p:cNvPr>
          <p:cNvSpPr txBox="1">
            <a:spLocks/>
          </p:cNvSpPr>
          <p:nvPr/>
        </p:nvSpPr>
        <p:spPr bwMode="auto">
          <a:xfrm>
            <a:off x="323528" y="229393"/>
            <a:ext cx="8280920" cy="633413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charset="-128"/>
                <a:cs typeface="ＭＳ Ｐゴシック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nl-NL" sz="3200" b="1" dirty="0" err="1" smtClean="0">
                <a:solidFill>
                  <a:schemeClr val="bg1"/>
                </a:solidFill>
                <a:latin typeface="Arial"/>
                <a:ea typeface="+mj-ea"/>
                <a:cs typeface="Arial"/>
              </a:rPr>
              <a:t>Kolb</a:t>
            </a:r>
            <a:r>
              <a:rPr lang="nl-NL" sz="3200" b="1" dirty="0" smtClean="0">
                <a:solidFill>
                  <a:schemeClr val="bg1"/>
                </a:solidFill>
                <a:latin typeface="Arial"/>
                <a:ea typeface="+mj-ea"/>
                <a:cs typeface="Arial"/>
              </a:rPr>
              <a:t>: </a:t>
            </a:r>
            <a:r>
              <a:rPr lang="nl-NL" sz="3200" b="1" dirty="0" err="1" smtClean="0">
                <a:solidFill>
                  <a:schemeClr val="bg1"/>
                </a:solidFill>
                <a:latin typeface="Arial"/>
                <a:ea typeface="+mj-ea"/>
                <a:cs typeface="Arial"/>
              </a:rPr>
              <a:t>four</a:t>
            </a:r>
            <a:r>
              <a:rPr lang="nl-NL" sz="3200" b="1" dirty="0" smtClean="0">
                <a:solidFill>
                  <a:schemeClr val="bg1"/>
                </a:solidFill>
                <a:latin typeface="Arial"/>
                <a:ea typeface="+mj-ea"/>
                <a:cs typeface="Arial"/>
              </a:rPr>
              <a:t> </a:t>
            </a:r>
            <a:r>
              <a:rPr lang="nl-NL" sz="3200" b="1" dirty="0" err="1" smtClean="0">
                <a:solidFill>
                  <a:schemeClr val="bg1"/>
                </a:solidFill>
                <a:latin typeface="Arial"/>
                <a:ea typeface="+mj-ea"/>
                <a:cs typeface="Arial"/>
              </a:rPr>
              <a:t>phases</a:t>
            </a:r>
            <a:r>
              <a:rPr lang="nl-NL" sz="3200" b="1" dirty="0" smtClean="0">
                <a:solidFill>
                  <a:schemeClr val="bg1"/>
                </a:solidFill>
                <a:latin typeface="Arial"/>
                <a:ea typeface="+mj-ea"/>
                <a:cs typeface="Arial"/>
              </a:rPr>
              <a:t> of </a:t>
            </a:r>
            <a:r>
              <a:rPr lang="nl-NL" sz="3200" b="1" dirty="0" err="1" smtClean="0">
                <a:solidFill>
                  <a:schemeClr val="bg1"/>
                </a:solidFill>
                <a:latin typeface="Arial"/>
                <a:ea typeface="+mj-ea"/>
                <a:cs typeface="Arial"/>
              </a:rPr>
              <a:t>the</a:t>
            </a:r>
            <a:r>
              <a:rPr lang="nl-NL" sz="3200" b="1" dirty="0" smtClean="0">
                <a:solidFill>
                  <a:schemeClr val="bg1"/>
                </a:solidFill>
                <a:latin typeface="Arial"/>
                <a:ea typeface="+mj-ea"/>
                <a:cs typeface="Arial"/>
              </a:rPr>
              <a:t> </a:t>
            </a:r>
            <a:r>
              <a:rPr lang="nl-NL" sz="3200" b="1" dirty="0" err="1" smtClean="0">
                <a:solidFill>
                  <a:schemeClr val="bg1"/>
                </a:solidFill>
                <a:latin typeface="Arial"/>
                <a:ea typeface="+mj-ea"/>
                <a:cs typeface="Arial"/>
              </a:rPr>
              <a:t>learning</a:t>
            </a:r>
            <a:r>
              <a:rPr lang="nl-NL" sz="3200" b="1" dirty="0" smtClean="0">
                <a:solidFill>
                  <a:schemeClr val="bg1"/>
                </a:solidFill>
                <a:latin typeface="Arial"/>
                <a:ea typeface="+mj-ea"/>
                <a:cs typeface="Arial"/>
              </a:rPr>
              <a:t> </a:t>
            </a:r>
            <a:r>
              <a:rPr lang="nl-NL" sz="3200" b="1" dirty="0" err="1" smtClean="0">
                <a:solidFill>
                  <a:schemeClr val="bg1"/>
                </a:solidFill>
                <a:latin typeface="Arial"/>
                <a:ea typeface="+mj-ea"/>
                <a:cs typeface="Arial"/>
              </a:rPr>
              <a:t>process</a:t>
            </a:r>
            <a:endParaRPr lang="nl-NL" sz="3200" b="1" dirty="0">
              <a:solidFill>
                <a:schemeClr val="bg1"/>
              </a:solidFill>
              <a:latin typeface="Arial"/>
              <a:ea typeface="+mj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13292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6066</TotalTime>
  <Words>966</Words>
  <Application>Microsoft Office PowerPoint</Application>
  <PresentationFormat>Diavoorstelling (4:3)</PresentationFormat>
  <Paragraphs>227</Paragraphs>
  <Slides>34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6</vt:i4>
      </vt:variant>
      <vt:variant>
        <vt:lpstr>Thema</vt:lpstr>
      </vt:variant>
      <vt:variant>
        <vt:i4>1</vt:i4>
      </vt:variant>
      <vt:variant>
        <vt:lpstr>Diatitels</vt:lpstr>
      </vt:variant>
      <vt:variant>
        <vt:i4>34</vt:i4>
      </vt:variant>
    </vt:vector>
  </HeadingPairs>
  <TitlesOfParts>
    <vt:vector size="41" baseType="lpstr">
      <vt:lpstr>ＭＳ Ｐゴシック</vt:lpstr>
      <vt:lpstr>ＭＳ Ｐゴシック</vt:lpstr>
      <vt:lpstr>Arial</vt:lpstr>
      <vt:lpstr>Calibri</vt:lpstr>
      <vt:lpstr>Wingdings</vt:lpstr>
      <vt:lpstr>ヒラギノ角ゴ Pro W3</vt:lpstr>
      <vt:lpstr>Kantoorthema</vt:lpstr>
      <vt:lpstr>How do students learn?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Company>Uitgeverij Coutinho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H1 Leren: Handboek voor leraren</dc:title>
  <dc:creator>Geerts en van Kralingen</dc:creator>
  <cp:lastModifiedBy>Thirza Anker</cp:lastModifiedBy>
  <cp:revision>296</cp:revision>
  <cp:lastPrinted>2016-01-04T09:44:45Z</cp:lastPrinted>
  <dcterms:created xsi:type="dcterms:W3CDTF">2011-01-30T10:45:44Z</dcterms:created>
  <dcterms:modified xsi:type="dcterms:W3CDTF">2021-10-21T11:11:52Z</dcterms:modified>
</cp:coreProperties>
</file>