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  <p:sldMasterId id="2147483758" r:id="rId2"/>
  </p:sldMasterIdLst>
  <p:notesMasterIdLst>
    <p:notesMasterId r:id="rId16"/>
  </p:notesMasterIdLst>
  <p:sldIdLst>
    <p:sldId id="287" r:id="rId3"/>
    <p:sldId id="288" r:id="rId4"/>
    <p:sldId id="289" r:id="rId5"/>
    <p:sldId id="290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00">
          <p15:clr>
            <a:srgbClr val="A4A3A4"/>
          </p15:clr>
        </p15:guide>
        <p15:guide id="2" pos="24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20" y="-72"/>
      </p:cViewPr>
      <p:guideLst>
        <p:guide orient="horz" pos="3500"/>
        <p:guide pos="24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0" d="100"/>
          <a:sy n="150" d="100"/>
        </p:scale>
        <p:origin x="-40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769FE1BD-7C45-4620-BA97-30A9C54FDC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DBD8388E-C1D8-45D6-BB8B-C53207346B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73962EB3-E16D-4861-AB76-30ADF07BAF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xmlns="" id="{267AA5C7-D5E2-431C-944B-E18F840BB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xmlns="" id="{CC7DCD2D-5130-4C7C-9C57-57D1A2DEE3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784B89D-3A79-4582-BDD0-ACB57CBE0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AD1581D-389D-4FE5-A75F-F213DDBFCD61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35371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5615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83F4AD5-0B92-47AD-BEE6-BA422855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16DA135-0867-4A7F-B65D-85133133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D41D1BC-2315-433C-8BF0-C42A36F9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D36-7B21-413D-ADEC-B66E34B04C1F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7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DCD91EB-0545-41FA-9922-E0127F46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4B0756D-FD1D-42AF-A7AD-8CA72EFB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1C4FE84-52F0-425C-896B-D3CB2242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0D66-3B57-429A-B28E-7E413CAC8B96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97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97E7370-187B-40AA-8809-2C301D0D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6C83CF8-29DD-4E3D-9CD1-24961F58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7CE9EDE-4046-416B-9BD4-1082ABAB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C3DB0-A864-4BFB-8EA4-C9564BE0B2F7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0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73929AA-5392-4767-8E4F-DDF5F74D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0800289-DE20-47AC-83E2-13ECBBAB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C85BA6D-5FE8-4AC5-8E4D-C41785EF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CFC4-7489-4A75-9C26-DD267A0BED4F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1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ABF0525-C1D0-41C3-9D3E-7A0B07C9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5F73AB8-EBCC-43F0-A059-7F444DBD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25977C7-7614-46F1-9EEB-546BA3FD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1819-ED0E-46A3-BCE6-AA2462A3B1FB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63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EF1B1071-3998-4164-BF44-A202B365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6AFC9BCF-EA12-42C6-A365-E8447B1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0044A69A-36CD-44F3-9E1B-59D9B2F8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666E-3215-47B8-8E6E-F4094EBA9753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4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xmlns="" id="{D454A676-FB64-4714-8ED0-4111428B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C3C9D549-70BF-4029-9989-99D2B017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F78EE08A-6F0C-4C41-88D3-C99BDAC7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F275-ADD4-4745-8A6A-86F694B6C5B4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0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xmlns="" id="{78FD10DF-5DB4-4E1B-9F9D-41782BFF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xmlns="" id="{48754E0C-7D61-47CE-B2CA-A05CEEEE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xmlns="" id="{9C1407AD-5227-4F91-BE1B-DE04C233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7B68-36CF-4C18-9FBD-9850CBBAD72A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6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xmlns="" id="{F7C56983-620A-4905-86AA-6337FBBB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xmlns="" id="{96EC40C3-7453-4DBC-BBAE-A93859C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xmlns="" id="{C4447A67-ED1A-426F-A8D4-75A6B74A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4A78-38F3-4063-8112-C31BE7BAC29B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65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F3520939-1BE5-45A7-84C4-004502E1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1C27DD55-F236-41D5-A4A9-0F94D884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41C356F1-DD53-4596-A260-3E3E0A78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3F6-2F0F-4A7C-A450-E3E2DFFAF5FA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0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73929AA-5392-4767-8E4F-DDF5F74D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0800289-DE20-47AC-83E2-13ECBBAB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C85BA6D-5FE8-4AC5-8E4D-C41785EF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CFC4-7489-4A75-9C26-DD267A0BED4F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16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A4C145A2-ED24-4850-99B9-3E4FAF2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021DAD9C-87F0-429E-A2B3-485D765E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31370098-3B98-48EE-8D86-40A8A3B8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B06D-358D-4209-AE5C-EFEA23C09D2B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95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83F4AD5-0B92-47AD-BEE6-BA422855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16DA135-0867-4A7F-B65D-85133133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D41D1BC-2315-433C-8BF0-C42A36F9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D36-7B21-413D-ADEC-B66E34B04C1F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75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DCD91EB-0545-41FA-9922-E0127F46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4B0756D-FD1D-42AF-A7AD-8CA72EFB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1C4FE84-52F0-425C-896B-D3CB2242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0D66-3B57-429A-B28E-7E413CAC8B96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6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ABF0525-C1D0-41C3-9D3E-7A0B07C9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5F73AB8-EBCC-43F0-A059-7F444DBD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25977C7-7614-46F1-9EEB-546BA3FD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1819-ED0E-46A3-BCE6-AA2462A3B1FB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4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EF1B1071-3998-4164-BF44-A202B365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6AFC9BCF-EA12-42C6-A365-E8447B15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0044A69A-36CD-44F3-9E1B-59D9B2F8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0666E-3215-47B8-8E6E-F4094EBA9753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xmlns="" id="{D454A676-FB64-4714-8ED0-4111428B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xmlns="" id="{C3C9D549-70BF-4029-9989-99D2B017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xmlns="" id="{F78EE08A-6F0C-4C41-88D3-C99BDAC7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F275-ADD4-4745-8A6A-86F694B6C5B4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2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xmlns="" id="{78FD10DF-5DB4-4E1B-9F9D-41782BFF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xmlns="" id="{48754E0C-7D61-47CE-B2CA-A05CEEEE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xmlns="" id="{9C1407AD-5227-4F91-BE1B-DE04C233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7B68-36CF-4C18-9FBD-9850CBBAD72A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8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xmlns="" id="{F7C56983-620A-4905-86AA-6337FBBB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xmlns="" id="{96EC40C3-7453-4DBC-BBAE-A93859C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xmlns="" id="{C4447A67-ED1A-426F-A8D4-75A6B74A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4A78-38F3-4063-8112-C31BE7BAC29B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F3520939-1BE5-45A7-84C4-004502E1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1C27DD55-F236-41D5-A4A9-0F94D884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41C356F1-DD53-4596-A260-3E3E0A78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3F6-2F0F-4A7C-A450-E3E2DFFAF5FA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xmlns="" id="{A4C145A2-ED24-4850-99B9-3E4FAF2D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xmlns="" id="{021DAD9C-87F0-429E-A2B3-485D765E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xmlns="" id="{31370098-3B98-48EE-8D86-40A8A3B8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CB06D-358D-4209-AE5C-EFEA23C09D2B}" type="slidenum">
              <a:rPr lang="nl-NL" alt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nl-NL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9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xmlns="" id="{BD3BBFF4-8478-4CDD-865C-28389B54C0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xmlns="" id="{9C893603-2FD1-41EB-8911-31E47F4CA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7073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Centraal Archief\G\Geerts &amp; vKralingen\Engelstalig\Redactie\www\PP_GeertsEngels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xmlns="" id="{BD3BBFF4-8478-4CDD-865C-28389B54C0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xmlns="" id="{9C893603-2FD1-41EB-8911-31E47F4CA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067175" y="6495177"/>
            <a:ext cx="9366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9D2E7F9-BA1C-4FA5-B30A-4EA9E84416A4}" type="slidenum">
              <a:rPr lang="nl-NL" sz="1000">
                <a:solidFill>
                  <a:prstClr val="white"/>
                </a:solidFill>
              </a:rPr>
              <a:pPr algn="ctr">
                <a:spcBef>
                  <a:spcPct val="50000"/>
                </a:spcBef>
                <a:defRPr/>
              </a:pPr>
              <a:t>‹nr.›</a:t>
            </a:fld>
            <a:r>
              <a:rPr lang="nl-NL" sz="1000" dirty="0">
                <a:solidFill>
                  <a:prstClr val="white"/>
                </a:solidFill>
              </a:rPr>
              <a:t> van </a:t>
            </a:r>
            <a:r>
              <a:rPr lang="nl-NL" sz="1000" dirty="0" smtClean="0">
                <a:solidFill>
                  <a:prstClr val="white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47722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94ED88B7-1541-45DA-8084-831718B26C8B}"/>
              </a:ext>
            </a:extLst>
          </p:cNvPr>
          <p:cNvSpPr>
            <a:spLocks noGrp="1" noRot="1"/>
          </p:cNvSpPr>
          <p:nvPr>
            <p:ph type="ctrTitle"/>
          </p:nvPr>
        </p:nvSpPr>
        <p:spPr>
          <a:xfrm>
            <a:off x="179512" y="2996952"/>
            <a:ext cx="8928992" cy="1008062"/>
          </a:xfrm>
        </p:spPr>
        <p:txBody>
          <a:bodyPr/>
          <a:lstStyle/>
          <a:p>
            <a:pPr eaLnBrk="1" hangingPunct="1"/>
            <a:r>
              <a:rPr lang="nl-NL" altLang="en-US" b="1" dirty="0"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rPr>
              <a:t>How </a:t>
            </a:r>
            <a:r>
              <a:rPr lang="nl-NL" altLang="en-US" b="1" dirty="0" smtClean="0">
                <a:latin typeface="Arial" panose="020B0604020202020204" pitchFamily="34" charset="0"/>
                <a:ea typeface="ヒラギノ角ゴ Pro W3" pitchFamily="124" charset="-128"/>
                <a:cs typeface="Arial" panose="020B0604020202020204" pitchFamily="34" charset="0"/>
              </a:rPr>
              <a:t>do I keep order?</a:t>
            </a:r>
            <a:endParaRPr lang="nl-NL" altLang="en-US" b="1" dirty="0">
              <a:latin typeface="Arial" panose="020B0604020202020204" pitchFamily="34" charset="0"/>
              <a:ea typeface="ヒラギノ角ゴ Pro W3" pitchFamily="124" charset="-128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>
                <a:ea typeface="MS PGothic" panose="020B0600070205080204" pitchFamily="34" charset="-128"/>
              </a:rPr>
              <a:t>Magic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clothing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subject matter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focus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during student-controlled situations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Keeping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the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students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’ attention</a:t>
            </a:r>
          </a:p>
        </p:txBody>
      </p:sp>
    </p:spTree>
    <p:extLst>
      <p:ext uri="{BB962C8B-B14F-4D97-AF65-F5344CB8AC3E}">
        <p14:creationId xmlns:p14="http://schemas.microsoft.com/office/powerpoint/2010/main" val="11771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delegating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reacting responsively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being strategically consistent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student-driven situation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Student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responsibility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6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Handling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conflicts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730570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9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How to solve my dilemma: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identifying the problem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thinking of a solution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judging the ideas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 smtClean="0">
                <a:ea typeface="MS PGothic" panose="020B0600070205080204" pitchFamily="34" charset="-128"/>
              </a:rPr>
              <a:t>execution</a:t>
            </a:r>
            <a:endParaRPr lang="en-US" altLang="en-US" sz="24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Intrapersonal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conflict</a:t>
            </a:r>
          </a:p>
        </p:txBody>
      </p:sp>
    </p:spTree>
    <p:extLst>
      <p:ext uri="{BB962C8B-B14F-4D97-AF65-F5344CB8AC3E}">
        <p14:creationId xmlns:p14="http://schemas.microsoft.com/office/powerpoint/2010/main" val="17371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communication in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order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Leary’s Rose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classroom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management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err="1" smtClean="0">
                <a:ea typeface="MS PGothic" panose="020B0600070205080204" pitchFamily="34" charset="-128"/>
              </a:rPr>
              <a:t>Kounin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handling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conflicts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Thomas </a:t>
            </a:r>
            <a:r>
              <a:rPr lang="en-US" altLang="en-US" sz="2000" dirty="0">
                <a:ea typeface="MS PGothic" panose="020B0600070205080204" pitchFamily="34" charset="-128"/>
              </a:rPr>
              <a:t>&amp; </a:t>
            </a:r>
            <a:r>
              <a:rPr lang="en-US" altLang="en-US" sz="2000" dirty="0" err="1">
                <a:ea typeface="MS PGothic" panose="020B0600070205080204" pitchFamily="34" charset="-128"/>
              </a:rPr>
              <a:t>Kilmann</a:t>
            </a:r>
            <a:endParaRPr lang="en-US" altLang="en-US" sz="2000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Overview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presentation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55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Communication in order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4946997" cy="523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0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107504" y="229393"/>
            <a:ext cx="828092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Interaction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on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the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axes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on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Leary’s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Rose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29600" cy="228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5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eye contact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distance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facial expression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body </a:t>
            </a:r>
            <a:r>
              <a:rPr lang="en-US" altLang="en-US" sz="2400" b="1" dirty="0">
                <a:ea typeface="MS PGothic" panose="020B0600070205080204" pitchFamily="34" charset="-128"/>
              </a:rPr>
              <a:t>language and gestures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use of voice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Leary’s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Rose in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practice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90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The five skills of </a:t>
            </a:r>
            <a:r>
              <a:rPr lang="en-US" altLang="en-US" sz="2400" b="1" dirty="0" err="1" smtClean="0">
                <a:ea typeface="MS PGothic" panose="020B0600070205080204" pitchFamily="34" charset="-128"/>
              </a:rPr>
              <a:t>Kounin</a:t>
            </a:r>
            <a:endParaRPr lang="en-US" altLang="en-US" sz="2400" b="1" dirty="0" smtClean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en-US" sz="2400" dirty="0" smtClean="0">
                <a:ea typeface="MS PGothic" panose="020B0600070205080204" pitchFamily="34" charset="-128"/>
              </a:rPr>
              <a:t>continuous </a:t>
            </a:r>
            <a:r>
              <a:rPr lang="en-US" altLang="en-US" sz="2400" dirty="0">
                <a:ea typeface="MS PGothic" panose="020B0600070205080204" pitchFamily="34" charset="-128"/>
              </a:rPr>
              <a:t>signal</a:t>
            </a:r>
          </a:p>
          <a:p>
            <a:pPr marL="457200" indent="-45720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en-US" sz="2400" dirty="0" smtClean="0">
                <a:ea typeface="MS PGothic" panose="020B0600070205080204" pitchFamily="34" charset="-128"/>
              </a:rPr>
              <a:t>Alertness and the ripple effect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en-US" sz="2400" dirty="0" smtClean="0">
                <a:ea typeface="MS PGothic" panose="020B0600070205080204" pitchFamily="34" charset="-128"/>
              </a:rPr>
              <a:t>overlapping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marL="457200" indent="-45720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en-US" sz="2400" dirty="0" smtClean="0">
                <a:ea typeface="MS PGothic" panose="020B0600070205080204" pitchFamily="34" charset="-128"/>
              </a:rPr>
              <a:t>keeping </a:t>
            </a:r>
            <a:r>
              <a:rPr lang="en-US" altLang="en-US" sz="2400" dirty="0">
                <a:ea typeface="MS PGothic" panose="020B0600070205080204" pitchFamily="34" charset="-128"/>
              </a:rPr>
              <a:t>students’ attention</a:t>
            </a:r>
          </a:p>
          <a:p>
            <a:pPr marL="457200" indent="-457200" eaLnBrk="1" hangingPunct="1">
              <a:lnSpc>
                <a:spcPct val="130000"/>
              </a:lnSpc>
              <a:buFont typeface="+mj-lt"/>
              <a:buAutoNum type="arabicPeriod"/>
            </a:pPr>
            <a:r>
              <a:rPr lang="en-US" altLang="en-US" sz="2400" dirty="0">
                <a:ea typeface="MS PGothic" panose="020B0600070205080204" pitchFamily="34" charset="-128"/>
              </a:rPr>
              <a:t>student responsibility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Classroom management</a:t>
            </a:r>
          </a:p>
        </p:txBody>
      </p:sp>
    </p:spTree>
    <p:extLst>
      <p:ext uri="{BB962C8B-B14F-4D97-AF65-F5344CB8AC3E}">
        <p14:creationId xmlns:p14="http://schemas.microsoft.com/office/powerpoint/2010/main" val="11323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a smooth and stable lesson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good preparation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implementation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make contact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keep </a:t>
            </a:r>
            <a:r>
              <a:rPr lang="en-US" altLang="en-US" sz="2000" dirty="0">
                <a:ea typeface="MS PGothic" panose="020B0600070205080204" pitchFamily="34" charset="-128"/>
              </a:rPr>
              <a:t>control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transitional moments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student-controlled</a:t>
            </a: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Continuous</a:t>
            </a: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>
                <a:solidFill>
                  <a:prstClr val="white"/>
                </a:solidFill>
                <a:latin typeface="Arial"/>
                <a:cs typeface="Arial"/>
              </a:rPr>
              <a:t>signal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Students think the teacher is alert when he: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calls </a:t>
            </a:r>
            <a:r>
              <a:rPr lang="en-US" altLang="en-US" sz="2400" b="1" dirty="0">
                <a:ea typeface="MS PGothic" panose="020B0600070205080204" pitchFamily="34" charset="-128"/>
              </a:rPr>
              <a:t>the right student to order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reacts early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alertness: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to names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ea typeface="MS PGothic" panose="020B0600070205080204" pitchFamily="34" charset="-128"/>
              </a:rPr>
              <a:t>to expressing </a:t>
            </a:r>
            <a:r>
              <a:rPr lang="en-US" altLang="en-US" sz="2000" dirty="0">
                <a:ea typeface="MS PGothic" panose="020B0600070205080204" pitchFamily="34" charset="-128"/>
              </a:rPr>
              <a:t>leadership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ea typeface="MS PGothic" panose="020B0600070205080204" pitchFamily="34" charset="-128"/>
              </a:rPr>
              <a:t>in word and gesture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Alertness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and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the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nl-NL" sz="3200" b="1" dirty="0" err="1" smtClean="0">
                <a:solidFill>
                  <a:prstClr val="white"/>
                </a:solidFill>
                <a:latin typeface="Arial"/>
                <a:cs typeface="Arial"/>
              </a:rPr>
              <a:t>ripple</a:t>
            </a:r>
            <a:r>
              <a:rPr lang="nl-NL" sz="3200" b="1" dirty="0" smtClean="0">
                <a:solidFill>
                  <a:prstClr val="white"/>
                </a:solidFill>
                <a:latin typeface="Arial"/>
                <a:cs typeface="Arial"/>
              </a:rPr>
              <a:t> effect</a:t>
            </a:r>
            <a:endParaRPr lang="nl-NL" sz="32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0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inhoud 2">
            <a:extLst>
              <a:ext uri="{FF2B5EF4-FFF2-40B4-BE49-F238E27FC236}">
                <a16:creationId xmlns:a16="http://schemas.microsoft.com/office/drawing/2014/main" xmlns="" id="{A94CBDAB-8CDA-4891-ADAA-00A943FB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6142038" cy="431958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do two things at the same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time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>
                <a:ea typeface="MS PGothic" panose="020B0600070205080204" pitchFamily="34" charset="-128"/>
              </a:rPr>
              <a:t>escalation </a:t>
            </a:r>
            <a:r>
              <a:rPr lang="en-US" altLang="en-US" sz="2400" b="1" dirty="0" smtClean="0">
                <a:ea typeface="MS PGothic" panose="020B0600070205080204" pitchFamily="34" charset="-128"/>
              </a:rPr>
              <a:t>stairway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professional </a:t>
            </a:r>
            <a:r>
              <a:rPr lang="en-US" altLang="en-US" sz="2400" b="1" dirty="0">
                <a:ea typeface="MS PGothic" panose="020B0600070205080204" pitchFamily="34" charset="-128"/>
              </a:rPr>
              <a:t>and personal limits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b="1" dirty="0" smtClean="0">
                <a:ea typeface="MS PGothic" panose="020B0600070205080204" pitchFamily="34" charset="-128"/>
              </a:rPr>
              <a:t>student-controlled</a:t>
            </a:r>
            <a:endParaRPr lang="en-US" altLang="en-US" sz="2400" b="1" dirty="0">
              <a:ea typeface="MS PGothic" panose="020B0600070205080204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b="1" dirty="0">
              <a:ea typeface="MS PGothic" panose="020B0600070205080204" pitchFamily="34" charset="-128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5D4CD183-EFCB-4E81-8129-1216D3641214}"/>
              </a:ext>
            </a:extLst>
          </p:cNvPr>
          <p:cNvSpPr txBox="1">
            <a:spLocks/>
          </p:cNvSpPr>
          <p:nvPr/>
        </p:nvSpPr>
        <p:spPr bwMode="auto">
          <a:xfrm>
            <a:off x="755650" y="229393"/>
            <a:ext cx="7200900" cy="63341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sz="3200" b="1" dirty="0">
                <a:solidFill>
                  <a:prstClr val="white"/>
                </a:solidFill>
                <a:latin typeface="Arial"/>
                <a:cs typeface="Arial"/>
              </a:rPr>
              <a:t>Overlapping</a:t>
            </a:r>
          </a:p>
        </p:txBody>
      </p:sp>
    </p:spTree>
    <p:extLst>
      <p:ext uri="{BB962C8B-B14F-4D97-AF65-F5344CB8AC3E}">
        <p14:creationId xmlns:p14="http://schemas.microsoft.com/office/powerpoint/2010/main" val="2758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181</Words>
  <Application>Microsoft Office PowerPoint</Application>
  <PresentationFormat>Diavoorstelling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13</vt:i4>
      </vt:variant>
    </vt:vector>
  </HeadingPairs>
  <TitlesOfParts>
    <vt:vector size="15" baseType="lpstr">
      <vt:lpstr>1_Kantoorthema</vt:lpstr>
      <vt:lpstr>2_Kantoorthema</vt:lpstr>
      <vt:lpstr>How do I keep order?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Uitgeverij Coutinho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 Orde: Handboek voor leraren</dc:title>
  <dc:creator>Geerts en van Kralingen</dc:creator>
  <cp:lastModifiedBy>Roelien de Wolf</cp:lastModifiedBy>
  <cp:revision>95</cp:revision>
  <dcterms:created xsi:type="dcterms:W3CDTF">2010-12-22T14:21:32Z</dcterms:created>
  <dcterms:modified xsi:type="dcterms:W3CDTF">2018-08-02T08:21:36Z</dcterms:modified>
</cp:coreProperties>
</file>