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  <p:sldMasterId id="2147483927" r:id="rId2"/>
  </p:sldMasterIdLst>
  <p:notesMasterIdLst>
    <p:notesMasterId r:id="rId23"/>
  </p:notesMasterIdLst>
  <p:handoutMasterIdLst>
    <p:handoutMasterId r:id="rId24"/>
  </p:handoutMasterIdLst>
  <p:sldIdLst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5" r:id="rId2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F0F"/>
    <a:srgbClr val="076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08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E89A7949-B0C3-4F35-99F9-0F26327726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mic Sans MS" pitchFamily="66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52ACB990-F654-4CCB-A3B3-4663B4FEB8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C952672-523E-433B-BFC2-FF4CC7A436E4}" type="datetimeFigureOut">
              <a:rPr lang="nl-NL" altLang="en-US"/>
              <a:pPr>
                <a:defRPr/>
              </a:pPr>
              <a:t>8-8-2018</a:t>
            </a:fld>
            <a:endParaRPr lang="nl-NL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FF021E8C-5DAD-4E1B-B332-5B05BEFDA6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mic Sans MS" pitchFamily="66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F3145411-54A2-4D81-8A4C-FC4D847DFB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2ED73C7-5463-46CB-8ECE-3D694CBCD39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2821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A2B0557F-9BA5-4D48-BE46-41DF72F4DD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mic Sans MS" pitchFamily="66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6641D38E-54D4-4828-A15E-30A04FFE34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6EFB4-E1D5-41FD-B922-DD9A36CD389F}" type="datetimeFigureOut">
              <a:rPr lang="nl-NL" altLang="en-US"/>
              <a:pPr>
                <a:defRPr/>
              </a:pPr>
              <a:t>8-8-2018</a:t>
            </a:fld>
            <a:endParaRPr lang="nl-NL" altLang="en-US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xmlns="" id="{3F583D46-B910-47F8-851A-371F961895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xmlns="" id="{EE65AF5A-4FDF-4F4C-B07B-C47AB661A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8E35C33D-5DD6-4B31-8751-078F28B95F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mic Sans MS" pitchFamily="66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D5248E8F-DF88-4C51-936F-3EBFEA5B01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51F52B1-0703-444E-A0B5-BE4598D327A6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00417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129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83F4AD5-0B92-47AD-BEE6-BA422855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16DA135-0867-4A7F-B65D-85133133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D41D1BC-2315-433C-8BF0-C42A36F9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D36-7B21-413D-ADEC-B66E34B04C1F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8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DCD91EB-0545-41FA-9922-E0127F46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4B0756D-FD1D-42AF-A7AD-8CA72EFB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C4FE84-52F0-425C-896B-D3CB2242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0D66-3B57-429A-B28E-7E413CAC8B96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3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97E7370-187B-40AA-8809-2C301D0D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6C83CF8-29DD-4E3D-9CD1-24961F58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7CE9EDE-4046-416B-9BD4-1082ABAB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C3DB0-A864-4BFB-8EA4-C9564BE0B2F7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1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52844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ABF0525-C1D0-41C3-9D3E-7A0B07C9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25977C7-7614-46F1-9EEB-546BA3FD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1819-ED0E-46A3-BCE6-AA2462A3B1F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93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EF1B1071-3998-4164-BF44-A202B365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AFC9BCF-EA12-42C6-A365-E8447B1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044A69A-36CD-44F3-9E1B-59D9B2F8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666E-3215-47B8-8E6E-F4094EBA9753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21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D454A676-FB64-4714-8ED0-4111428B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C3C9D549-70BF-4029-9989-99D2B017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F78EE08A-6F0C-4C41-88D3-C99BDAC7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F275-ADD4-4745-8A6A-86F694B6C5B4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2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78FD10DF-5DB4-4E1B-9F9D-41782BFF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48754E0C-7D61-47CE-B2CA-A05CEE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9C1407AD-5227-4F91-BE1B-DE04C233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7B68-36CF-4C18-9FBD-9850CBBAD72A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2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F7C56983-620A-4905-86AA-6337FBBB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96EC40C3-7453-4DBC-BBAE-A93859C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C4447A67-ED1A-426F-A8D4-75A6B74A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4A78-38F3-4063-8112-C31BE7BAC29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23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F3520939-1BE5-45A7-84C4-004502E1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1C27DD55-F236-41D5-A4A9-0F94D884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41C356F1-DD53-4596-A260-3E3E0A78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3F6-2F0F-4A7C-A450-E3E2DFFAF5FA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9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73929AA-5392-4767-8E4F-DDF5F74D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0800289-DE20-47AC-83E2-13ECBBAB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C85BA6D-5FE8-4AC5-8E4D-C41785EF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CFC4-7489-4A75-9C26-DD267A0BED4F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2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A4C145A2-ED24-4850-99B9-3E4FAF2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021DAD9C-87F0-429E-A2B3-485D765E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1370098-3B98-48EE-8D86-40A8A3B8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B06D-358D-4209-AE5C-EFEA23C09D2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83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83F4AD5-0B92-47AD-BEE6-BA422855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16DA135-0867-4A7F-B65D-85133133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D41D1BC-2315-433C-8BF0-C42A36F9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D36-7B21-413D-ADEC-B66E34B04C1F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29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DCD91EB-0545-41FA-9922-E0127F46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4B0756D-FD1D-42AF-A7AD-8CA72EFB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C4FE84-52F0-425C-896B-D3CB2242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0D66-3B57-429A-B28E-7E413CAC8B96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3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ABF0525-C1D0-41C3-9D3E-7A0B07C9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5F73AB8-EBCC-43F0-A059-7F444DBD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25977C7-7614-46F1-9EEB-546BA3FD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1819-ED0E-46A3-BCE6-AA2462A3B1F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EF1B1071-3998-4164-BF44-A202B365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AFC9BCF-EA12-42C6-A365-E8447B1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044A69A-36CD-44F3-9E1B-59D9B2F8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666E-3215-47B8-8E6E-F4094EBA9753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D454A676-FB64-4714-8ED0-4111428B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C3C9D549-70BF-4029-9989-99D2B017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F78EE08A-6F0C-4C41-88D3-C99BDAC7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F275-ADD4-4745-8A6A-86F694B6C5B4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78FD10DF-5DB4-4E1B-9F9D-41782BFF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48754E0C-7D61-47CE-B2CA-A05CEE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9C1407AD-5227-4F91-BE1B-DE04C233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7B68-36CF-4C18-9FBD-9850CBBAD72A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F7C56983-620A-4905-86AA-6337FBBB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96EC40C3-7453-4DBC-BBAE-A93859C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C4447A67-ED1A-426F-A8D4-75A6B74A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4A78-38F3-4063-8112-C31BE7BAC29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F3520939-1BE5-45A7-84C4-004502E1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1C27DD55-F236-41D5-A4A9-0F94D884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41C356F1-DD53-4596-A260-3E3E0A78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3F6-2F0F-4A7C-A450-E3E2DFFAF5FA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8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A4C145A2-ED24-4850-99B9-3E4FAF2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021DAD9C-87F0-429E-A2B3-485D765E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1370098-3B98-48EE-8D86-40A8A3B8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B06D-358D-4209-AE5C-EFEA23C09D2B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4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BD3BBFF4-8478-4CDD-865C-28389B54C0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9C893603-2FD1-41EB-8911-31E47F4CA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6650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BD3BBFF4-8478-4CDD-865C-28389B54C0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9C893603-2FD1-41EB-8911-31E47F4CA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067175" y="6495177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D2E7F9-BA1C-4FA5-B30A-4EA9E84416A4}" type="slidenum">
              <a:rPr lang="nl-NL" sz="1000">
                <a:solidFill>
                  <a:prstClr val="white"/>
                </a:solidFill>
                <a:latin typeface="Arial" panose="020B0604020202020204" pitchFamily="34" charset="0"/>
              </a:rPr>
              <a:pPr algn="ctr">
                <a:spcBef>
                  <a:spcPct val="50000"/>
                </a:spcBef>
                <a:defRPr/>
              </a:pPr>
              <a:t>‹nr.›</a:t>
            </a:fld>
            <a:r>
              <a:rPr lang="nl-NL" sz="1000" dirty="0">
                <a:solidFill>
                  <a:prstClr val="white"/>
                </a:solidFill>
                <a:latin typeface="Arial" panose="020B0604020202020204" pitchFamily="34" charset="0"/>
              </a:rPr>
              <a:t> van </a:t>
            </a:r>
            <a:r>
              <a:rPr lang="nl-NL" sz="1000" dirty="0" smtClean="0">
                <a:solidFill>
                  <a:prstClr val="white"/>
                </a:solidFill>
                <a:latin typeface="Arial" panose="020B0604020202020204" pitchFamily="34" charset="0"/>
              </a:rPr>
              <a:t>20</a:t>
            </a:r>
            <a:endParaRPr lang="nl-NL" sz="10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94ED88B7-1541-45DA-8084-831718B26C8B}"/>
              </a:ext>
            </a:extLst>
          </p:cNvPr>
          <p:cNvSpPr>
            <a:spLocks noGrp="1" noRot="1"/>
          </p:cNvSpPr>
          <p:nvPr>
            <p:ph type="ctrTitle"/>
          </p:nvPr>
        </p:nvSpPr>
        <p:spPr>
          <a:xfrm>
            <a:off x="179512" y="2996952"/>
            <a:ext cx="8928992" cy="10080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rPr>
              <a:t>Testing and assessment</a:t>
            </a:r>
            <a:endParaRPr lang="nl-NL" altLang="en-US" b="1" dirty="0">
              <a:latin typeface="Arial" panose="020B0604020202020204" pitchFamily="34" charset="0"/>
              <a:ea typeface="ヒラギノ角ゴ Pro W3" pitchFamily="124" charset="-128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5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327842"/>
              </p:ext>
            </p:extLst>
          </p:nvPr>
        </p:nvGraphicFramePr>
        <p:xfrm>
          <a:off x="971600" y="1556792"/>
          <a:ext cx="756126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632"/>
                <a:gridCol w="3780632"/>
              </a:tblGrid>
              <a:tr h="723558"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secondary</a:t>
                      </a: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mbo</a:t>
                      </a:r>
                    </a:p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659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progressing through the first years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instruments for testing and qualification files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308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results in the final years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accurate assessments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9010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difference between internal exam grades and central exam grades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b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308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students’ scores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Roles of the education inspection</a:t>
            </a:r>
          </a:p>
        </p:txBody>
      </p:sp>
    </p:spTree>
    <p:extLst>
      <p:ext uri="{BB962C8B-B14F-4D97-AF65-F5344CB8AC3E}">
        <p14:creationId xmlns:p14="http://schemas.microsoft.com/office/powerpoint/2010/main" val="31676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How to make learning objectives concrete and measurable:</a:t>
            </a:r>
            <a:endParaRPr lang="en-US" altLang="en-US" sz="2400" b="1" dirty="0" smtClean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demonstrable performance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err="1" smtClean="0">
                <a:ea typeface="MS PGothic" panose="020B0600070205080204" pitchFamily="34" charset="-128"/>
              </a:rPr>
              <a:t>behaviour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content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conditions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Higher-order and lower-order learning objectives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Converting learning objectives to tests</a:t>
            </a:r>
            <a:endParaRPr lang="en-US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3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Miller’s pyramid of competences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36" y="1600200"/>
            <a:ext cx="53295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3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Test items at this level assess whether students can distinguish different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conceptual frameworks </a:t>
            </a:r>
            <a:r>
              <a:rPr lang="en-US" altLang="en-US" sz="2400" b="1" dirty="0">
                <a:ea typeface="MS PGothic" panose="020B0600070205080204" pitchFamily="34" charset="-128"/>
              </a:rPr>
              <a:t>and label different phenomena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assessment </a:t>
            </a:r>
            <a:r>
              <a:rPr lang="en-US" altLang="en-US" sz="2400" b="1" dirty="0">
                <a:ea typeface="MS PGothic" panose="020B0600070205080204" pitchFamily="34" charset="-128"/>
              </a:rPr>
              <a:t>–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right interpretation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tips: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answer before question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set </a:t>
            </a:r>
            <a:r>
              <a:rPr lang="en-US" altLang="en-US" sz="2000" dirty="0">
                <a:ea typeface="MS PGothic" panose="020B0600070205080204" pitchFamily="34" charset="-128"/>
              </a:rPr>
              <a:t>boundaries for the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answer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short </a:t>
            </a:r>
            <a:r>
              <a:rPr lang="en-US" altLang="en-US" sz="2000" dirty="0">
                <a:ea typeface="MS PGothic" panose="020B0600070205080204" pitchFamily="34" charset="-128"/>
              </a:rPr>
              <a:t>questions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make </a:t>
            </a:r>
            <a:r>
              <a:rPr lang="en-US" altLang="en-US" sz="2000" dirty="0">
                <a:ea typeface="MS PGothic" panose="020B0600070205080204" pitchFamily="34" charset="-128"/>
              </a:rPr>
              <a:t>open </a:t>
            </a:r>
            <a:r>
              <a:rPr lang="en-US" altLang="en-US" sz="2000" dirty="0" smtClean="0">
                <a:ea typeface="MS PGothic" panose="020B0600070205080204" pitchFamily="34" charset="-128"/>
              </a:rPr>
              <a:t>written questions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‘Knows’ 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20768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practical assignments that require a design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for </a:t>
            </a:r>
            <a:r>
              <a:rPr lang="en-US" altLang="en-US" sz="2400" b="1" dirty="0">
                <a:ea typeface="MS PGothic" panose="020B0600070205080204" pitchFamily="34" charset="-128"/>
              </a:rPr>
              <a:t>solving or analyzing a problem, in their own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words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assessment: provide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boundaries and </a:t>
            </a:r>
            <a:r>
              <a:rPr lang="en-US" altLang="en-US" sz="2400" b="1" dirty="0">
                <a:ea typeface="MS PGothic" panose="020B0600070205080204" pitchFamily="34" charset="-128"/>
              </a:rPr>
              <a:t>limit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them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tips: 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Use an authentic problem as a starting point</a:t>
            </a:r>
            <a:r>
              <a:rPr lang="en-US" altLang="en-US" sz="2000" dirty="0" smtClean="0">
                <a:ea typeface="MS PGothic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Ask questions about the case that cover the entire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case.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Ask </a:t>
            </a:r>
            <a:r>
              <a:rPr lang="en-US" altLang="en-US" sz="2000" dirty="0">
                <a:ea typeface="MS PGothic" panose="020B0600070205080204" pitchFamily="34" charset="-128"/>
              </a:rPr>
              <a:t>knowledge questions independently of insight questions</a:t>
            </a:r>
            <a:r>
              <a:rPr lang="en-US" altLang="en-US" sz="2000" dirty="0" smtClean="0">
                <a:ea typeface="MS PGothic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At least one question should cover the entire subject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Good </a:t>
            </a:r>
            <a:r>
              <a:rPr lang="en-US" altLang="en-US" sz="2000" dirty="0">
                <a:ea typeface="MS PGothic" panose="020B0600070205080204" pitchFamily="34" charset="-128"/>
              </a:rPr>
              <a:t>case study focuses on understanding and insight,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and should </a:t>
            </a:r>
            <a:r>
              <a:rPr lang="en-US" altLang="en-US" sz="2000" dirty="0">
                <a:ea typeface="MS PGothic" panose="020B0600070205080204" pitchFamily="34" charset="-128"/>
              </a:rPr>
              <a:t>contain mostly higher-order thinking questions.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‘Knows how’ 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624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questions designed to reveal the learner’s approach and their competences by using simulations or fictive assignments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teachers </a:t>
            </a:r>
            <a:r>
              <a:rPr lang="en-US" altLang="en-US" sz="2400" b="1" dirty="0">
                <a:ea typeface="MS PGothic" panose="020B0600070205080204" pitchFamily="34" charset="-128"/>
              </a:rPr>
              <a:t>should agree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on what </a:t>
            </a:r>
            <a:r>
              <a:rPr lang="en-US" altLang="en-US" sz="2400" b="1" dirty="0">
                <a:ea typeface="MS PGothic" panose="020B0600070205080204" pitchFamily="34" charset="-128"/>
              </a:rPr>
              <a:t>the essence of the task is, and on how to assess it holistically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tips: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</a:t>
            </a:r>
            <a:r>
              <a:rPr lang="en-US" altLang="en-US" sz="2000" dirty="0">
                <a:ea typeface="MS PGothic" panose="020B0600070205080204" pitchFamily="34" charset="-128"/>
              </a:rPr>
              <a:t>criteria for assessment need to be known in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advance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rubric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‘Shows how’ 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32512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A student performs a task in a real-life situation under typical circumstances.</a:t>
            </a:r>
            <a:endParaRPr lang="en-US" altLang="en-US" sz="2400" b="1" dirty="0" smtClean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recommendations: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transparent assignment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err="1">
                <a:ea typeface="MS PGothic" panose="020B0600070205080204" pitchFamily="34" charset="-128"/>
              </a:rPr>
              <a:t>Dochy’s</a:t>
            </a:r>
            <a:r>
              <a:rPr lang="en-US" altLang="en-US" sz="2000" dirty="0">
                <a:ea typeface="MS PGothic" panose="020B0600070205080204" pitchFamily="34" charset="-128"/>
              </a:rPr>
              <a:t> triangulation</a:t>
            </a:r>
          </a:p>
          <a:p>
            <a:pPr lvl="2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products</a:t>
            </a:r>
          </a:p>
          <a:p>
            <a:pPr lvl="2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description of processes</a:t>
            </a:r>
          </a:p>
          <a:p>
            <a:pPr lvl="2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ea typeface="MS PGothic" panose="020B0600070205080204" pitchFamily="34" charset="-128"/>
              </a:rPr>
              <a:t>demonstrated </a:t>
            </a:r>
            <a:r>
              <a:rPr lang="en-US" altLang="en-US" sz="1800" dirty="0" err="1" smtClean="0">
                <a:ea typeface="MS PGothic" panose="020B0600070205080204" pitchFamily="34" charset="-128"/>
              </a:rPr>
              <a:t>behaviour</a:t>
            </a: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Does level</a:t>
            </a:r>
          </a:p>
        </p:txBody>
      </p:sp>
    </p:spTree>
    <p:extLst>
      <p:ext uri="{BB962C8B-B14F-4D97-AF65-F5344CB8AC3E}">
        <p14:creationId xmlns:p14="http://schemas.microsoft.com/office/powerpoint/2010/main" val="1575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err="1">
                <a:solidFill>
                  <a:prstClr val="white"/>
                </a:solidFill>
                <a:latin typeface="Arial"/>
                <a:cs typeface="Arial"/>
              </a:rPr>
              <a:t>Dochy’s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 triangulation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248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1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pass / fail grades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predictive value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full range of grades is not used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forming the grade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averaging grades is unfair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err="1">
                <a:ea typeface="MS PGothic" panose="020B0600070205080204" pitchFamily="34" charset="-128"/>
              </a:rPr>
              <a:t>resits</a:t>
            </a:r>
            <a:r>
              <a:rPr lang="en-US" altLang="en-US" sz="2400" dirty="0">
                <a:ea typeface="MS PGothic" panose="020B0600070205080204" pitchFamily="34" charset="-128"/>
              </a:rPr>
              <a:t> of a test are assessed more </a:t>
            </a:r>
            <a:r>
              <a:rPr lang="en-US" altLang="en-US" sz="2400" dirty="0" smtClean="0">
                <a:ea typeface="MS PGothic" panose="020B0600070205080204" pitchFamily="34" charset="-128"/>
              </a:rPr>
              <a:t>strictly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no clear policy regarding which grades count towards the final grade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The value of a </a:t>
            </a: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grade</a:t>
            </a:r>
            <a:endParaRPr lang="en-US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65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transparency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A test is transparent when students know what is expected of them.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validity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A </a:t>
            </a:r>
            <a:r>
              <a:rPr lang="en-US" altLang="en-US" sz="2000" dirty="0">
                <a:ea typeface="MS PGothic" panose="020B0600070205080204" pitchFamily="34" charset="-128"/>
              </a:rPr>
              <a:t>test is valid when it assesses what it aims to test.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reliability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A test is reliable when it can be used as a base for a sound decision</a:t>
            </a:r>
            <a:r>
              <a:rPr lang="en-US" altLang="en-US" sz="2000" dirty="0" smtClean="0">
                <a:ea typeface="MS PGothic" panose="020B0600070205080204" pitchFamily="34" charset="-128"/>
              </a:rPr>
              <a:t>.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usability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A test is usable when it meets its intended purpose.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92080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A good test…</a:t>
            </a:r>
          </a:p>
        </p:txBody>
      </p:sp>
    </p:spTree>
    <p:extLst>
      <p:ext uri="{BB962C8B-B14F-4D97-AF65-F5344CB8AC3E}">
        <p14:creationId xmlns:p14="http://schemas.microsoft.com/office/powerpoint/2010/main" val="27245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function </a:t>
            </a:r>
            <a:r>
              <a:rPr lang="en-US" altLang="en-US" sz="2400" b="1" dirty="0">
                <a:ea typeface="MS PGothic" panose="020B0600070205080204" pitchFamily="34" charset="-128"/>
              </a:rPr>
              <a:t>of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tests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working towards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goals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converting learning objectives to tests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Bloom’s taxonomy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Miller’s pyramid 	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assessment and grading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Overview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presentation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1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363525"/>
              </p:ext>
            </p:extLst>
          </p:nvPr>
        </p:nvGraphicFramePr>
        <p:xfrm>
          <a:off x="971600" y="1556792"/>
          <a:ext cx="75612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632"/>
                <a:gridCol w="3780632"/>
              </a:tblGrid>
              <a:tr h="723558"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relative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400" b="1" baseline="0" dirty="0" err="1" smtClean="0">
                          <a:solidFill>
                            <a:schemeClr val="tx1"/>
                          </a:solidFill>
                        </a:rPr>
                        <a:t>grading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absolute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400" b="1" baseline="0" dirty="0" err="1" smtClean="0">
                          <a:solidFill>
                            <a:schemeClr val="tx1"/>
                          </a:solidFill>
                        </a:rPr>
                        <a:t>grading</a:t>
                      </a:r>
                      <a:endParaRPr lang="nl-NL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659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advantage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the grading can be easily adjusted according to the difficulty of the test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advantage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students receive a grade regardless of the group results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308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drawback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results of the group have no influence on the individual grades of a student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drawback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a typeface="+mn-ea"/>
                          <a:cs typeface="+mn-cs"/>
                        </a:rPr>
                        <a:t>there is no correction for a design flaw in the test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nl-NL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Assessment </a:t>
            </a: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and grading</a:t>
            </a:r>
            <a:endParaRPr lang="en-US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8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selection, geared towards admission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qualification,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geared towards determining levels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educational tool,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geared towards adjusting teaching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The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function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of tests</a:t>
            </a:r>
            <a:endParaRPr lang="nl-NL" sz="3200" b="1" dirty="0" smtClean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5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>
                <a:ea typeface="MS PGothic" panose="020B0600070205080204" pitchFamily="34" charset="-128"/>
              </a:rPr>
              <a:t>tells us about the study progress and skill level of a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student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to </a:t>
            </a:r>
            <a:r>
              <a:rPr lang="en-US" altLang="en-US" sz="2400" dirty="0">
                <a:ea typeface="MS PGothic" panose="020B0600070205080204" pitchFamily="34" charset="-128"/>
              </a:rPr>
              <a:t>make adjustments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practice function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diagnostic function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Formative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tests</a:t>
            </a:r>
          </a:p>
        </p:txBody>
      </p:sp>
    </p:spTree>
    <p:extLst>
      <p:ext uri="{BB962C8B-B14F-4D97-AF65-F5344CB8AC3E}">
        <p14:creationId xmlns:p14="http://schemas.microsoft.com/office/powerpoint/2010/main" val="19497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unannounced </a:t>
            </a:r>
            <a:r>
              <a:rPr lang="en-US" altLang="en-US" sz="2400" dirty="0">
                <a:ea typeface="MS PGothic" panose="020B0600070205080204" pitchFamily="34" charset="-128"/>
              </a:rPr>
              <a:t>quiz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assessing homework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practice test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presenting products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exam practice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progress test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discussing concepts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presenting interim results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Examples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of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formative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tests</a:t>
            </a:r>
          </a:p>
        </p:txBody>
      </p:sp>
    </p:spTree>
    <p:extLst>
      <p:ext uri="{BB962C8B-B14F-4D97-AF65-F5344CB8AC3E}">
        <p14:creationId xmlns:p14="http://schemas.microsoft.com/office/powerpoint/2010/main" val="11677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selection and qualification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explicitness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many </a:t>
            </a:r>
            <a:r>
              <a:rPr lang="en-US" altLang="en-US" sz="2400" b="1" dirty="0">
                <a:ea typeface="MS PGothic" panose="020B0600070205080204" pitchFamily="34" charset="-128"/>
              </a:rPr>
              <a:t>small summative tests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little practice time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every assignment </a:t>
            </a:r>
            <a:r>
              <a:rPr lang="en-US" altLang="en-US" sz="2000" dirty="0" smtClean="0">
                <a:ea typeface="MS PGothic" panose="020B0600070205080204" pitchFamily="34" charset="-128"/>
              </a:rPr>
              <a:t>becomes </a:t>
            </a:r>
            <a:r>
              <a:rPr lang="en-US" altLang="en-US" sz="2000" dirty="0">
                <a:ea typeface="MS PGothic" panose="020B0600070205080204" pitchFamily="34" charset="-128"/>
              </a:rPr>
              <a:t>important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the teacher has to grade a lot of tests and give feedback on </a:t>
            </a:r>
            <a:r>
              <a:rPr lang="en-US" altLang="en-US" sz="2000" dirty="0" smtClean="0">
                <a:ea typeface="MS PGothic" panose="020B0600070205080204" pitchFamily="34" charset="-128"/>
              </a:rPr>
              <a:t>them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students do not experience deadlines and might stop studying for </a:t>
            </a:r>
            <a:r>
              <a:rPr lang="en-US" altLang="en-US" sz="2000" dirty="0" smtClean="0">
                <a:ea typeface="MS PGothic" panose="020B0600070205080204" pitchFamily="34" charset="-128"/>
              </a:rPr>
              <a:t>tests</a:t>
            </a:r>
          </a:p>
          <a:p>
            <a:pPr marL="457200" lvl="1" indent="0" eaLnBrk="1" hangingPunct="1">
              <a:lnSpc>
                <a:spcPct val="130000"/>
              </a:lnSpc>
              <a:buNone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Summative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tests</a:t>
            </a:r>
          </a:p>
        </p:txBody>
      </p:sp>
    </p:spTree>
    <p:extLst>
      <p:ext uri="{BB962C8B-B14F-4D97-AF65-F5344CB8AC3E}">
        <p14:creationId xmlns:p14="http://schemas.microsoft.com/office/powerpoint/2010/main" val="26645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national exams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driving test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swimming test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school exam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college exam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transition tests</a:t>
            </a:r>
          </a:p>
          <a:p>
            <a:pPr marL="457200" lvl="1" indent="0" eaLnBrk="1" hangingPunct="1">
              <a:lnSpc>
                <a:spcPct val="130000"/>
              </a:lnSpc>
              <a:buNone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Examples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of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summative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tests</a:t>
            </a:r>
          </a:p>
        </p:txBody>
      </p:sp>
    </p:spTree>
    <p:extLst>
      <p:ext uri="{BB962C8B-B14F-4D97-AF65-F5344CB8AC3E}">
        <p14:creationId xmlns:p14="http://schemas.microsoft.com/office/powerpoint/2010/main" val="307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Peer assessment - benefits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>
                <a:ea typeface="MS PGothic" panose="020B0600070205080204" pitchFamily="34" charset="-128"/>
              </a:rPr>
              <a:t>address each other in their own language;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>
                <a:ea typeface="MS PGothic" panose="020B0600070205080204" pitchFamily="34" charset="-128"/>
              </a:rPr>
              <a:t>act like a group and learn how to work together methodically;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>
                <a:ea typeface="MS PGothic" panose="020B0600070205080204" pitchFamily="34" charset="-128"/>
              </a:rPr>
              <a:t>are inspired by each other’s achievements;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>
                <a:ea typeface="MS PGothic" panose="020B0600070205080204" pitchFamily="34" charset="-128"/>
              </a:rPr>
              <a:t>learn to assess by articulating what they have noticed;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>
                <a:ea typeface="MS PGothic" panose="020B0600070205080204" pitchFamily="34" charset="-128"/>
              </a:rPr>
              <a:t>feel responsible for their own learning</a:t>
            </a:r>
            <a:r>
              <a:rPr lang="en-US" altLang="en-US" sz="2200" dirty="0" smtClean="0">
                <a:ea typeface="MS PGothic" panose="020B0600070205080204" pitchFamily="34" charset="-128"/>
              </a:rPr>
              <a:t>;</a:t>
            </a:r>
            <a:endParaRPr lang="en-US" altLang="en-US" sz="22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students </a:t>
            </a:r>
            <a:r>
              <a:rPr lang="en-US" altLang="en-US" sz="2200" dirty="0" err="1">
                <a:ea typeface="MS PGothic" panose="020B0600070205080204" pitchFamily="34" charset="-128"/>
              </a:rPr>
              <a:t>realise</a:t>
            </a:r>
            <a:r>
              <a:rPr lang="en-US" altLang="en-US" sz="2200" dirty="0">
                <a:ea typeface="MS PGothic" panose="020B0600070205080204" pitchFamily="34" charset="-128"/>
              </a:rPr>
              <a:t> that their learning is part of a greater, more complex operation.</a:t>
            </a:r>
            <a:endParaRPr lang="en-US" altLang="en-US" sz="2200" dirty="0" smtClean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Testing as a classroom activity</a:t>
            </a:r>
          </a:p>
        </p:txBody>
      </p:sp>
    </p:spTree>
    <p:extLst>
      <p:ext uri="{BB962C8B-B14F-4D97-AF65-F5344CB8AC3E}">
        <p14:creationId xmlns:p14="http://schemas.microsoft.com/office/powerpoint/2010/main" val="37291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4824536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goals and targets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core targets and reference levels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final exams </a:t>
            </a:r>
            <a:r>
              <a:rPr lang="en-US" altLang="en-US" sz="2400" dirty="0" smtClean="0">
                <a:ea typeface="MS PGothic" panose="020B0600070205080204" pitchFamily="34" charset="-128"/>
              </a:rPr>
              <a:t>at </a:t>
            </a:r>
            <a:r>
              <a:rPr lang="en-US" altLang="en-US" sz="2400" dirty="0" smtClean="0">
                <a:ea typeface="MS PGothic" panose="020B0600070205080204" pitchFamily="34" charset="-128"/>
              </a:rPr>
              <a:t>secondary </a:t>
            </a:r>
            <a:r>
              <a:rPr lang="en-US" altLang="en-US" sz="2400" dirty="0" smtClean="0">
                <a:ea typeface="MS PGothic" panose="020B0600070205080204" pitchFamily="34" charset="-128"/>
              </a:rPr>
              <a:t>school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MBO </a:t>
            </a:r>
            <a:r>
              <a:rPr lang="en-US" altLang="en-US" sz="2400" dirty="0">
                <a:ea typeface="MS PGothic" panose="020B0600070205080204" pitchFamily="34" charset="-128"/>
              </a:rPr>
              <a:t>qualification file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Working towards goals</a:t>
            </a:r>
          </a:p>
        </p:txBody>
      </p:sp>
    </p:spTree>
    <p:extLst>
      <p:ext uri="{BB962C8B-B14F-4D97-AF65-F5344CB8AC3E}">
        <p14:creationId xmlns:p14="http://schemas.microsoft.com/office/powerpoint/2010/main" val="2693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4704</TotalTime>
  <Words>679</Words>
  <Application>Microsoft Office PowerPoint</Application>
  <PresentationFormat>Diavoorstelling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1_Kantoorthema</vt:lpstr>
      <vt:lpstr>2_Kantoorthema</vt:lpstr>
      <vt:lpstr>Testing and assessment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Uitgeverij Coutinho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 Toetsing: Handboek voor leraren</dc:title>
  <dc:creator>Geerts en van Kralingen</dc:creator>
  <cp:lastModifiedBy>Roelien de Wolf</cp:lastModifiedBy>
  <cp:revision>141</cp:revision>
  <dcterms:created xsi:type="dcterms:W3CDTF">2011-02-05T13:26:20Z</dcterms:created>
  <dcterms:modified xsi:type="dcterms:W3CDTF">2018-08-08T09:06:39Z</dcterms:modified>
</cp:coreProperties>
</file>